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4"/>
  </p:sldMasterIdLst>
  <p:notesMasterIdLst>
    <p:notesMasterId r:id="rId21"/>
  </p:notesMasterIdLst>
  <p:sldIdLst>
    <p:sldId id="256" r:id="rId5"/>
    <p:sldId id="257" r:id="rId6"/>
    <p:sldId id="369" r:id="rId7"/>
    <p:sldId id="259" r:id="rId8"/>
    <p:sldId id="260" r:id="rId9"/>
    <p:sldId id="270" r:id="rId10"/>
    <p:sldId id="261" r:id="rId11"/>
    <p:sldId id="277" r:id="rId12"/>
    <p:sldId id="278" r:id="rId13"/>
    <p:sldId id="368" r:id="rId14"/>
    <p:sldId id="351" r:id="rId15"/>
    <p:sldId id="356" r:id="rId16"/>
    <p:sldId id="363" r:id="rId17"/>
    <p:sldId id="359" r:id="rId18"/>
    <p:sldId id="367"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353"/>
    <a:srgbClr val="FFF9EB"/>
    <a:srgbClr val="FFF7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6" autoAdjust="0"/>
    <p:restoredTop sz="74681" autoAdjust="0"/>
  </p:normalViewPr>
  <p:slideViewPr>
    <p:cSldViewPr snapToGrid="0">
      <p:cViewPr varScale="1">
        <p:scale>
          <a:sx n="107" d="100"/>
          <a:sy n="107" d="100"/>
        </p:scale>
        <p:origin x="1480" y="1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E31BF-A932-1D49-A0D1-9F7D5741C663}" type="datetimeFigureOut">
              <a:rPr lang="en-GB" smtClean="0"/>
              <a:t>20/03/2024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1BAAED-C7FB-C049-BFF5-359B2B265EE7}" type="slidenum">
              <a:rPr lang="en-GB" smtClean="0"/>
              <a:t>‹#›</a:t>
            </a:fld>
            <a:endParaRPr lang="en-GB"/>
          </a:p>
        </p:txBody>
      </p:sp>
    </p:spTree>
    <p:extLst>
      <p:ext uri="{BB962C8B-B14F-4D97-AF65-F5344CB8AC3E}">
        <p14:creationId xmlns:p14="http://schemas.microsoft.com/office/powerpoint/2010/main" val="213723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E1BAAED-C7FB-C049-BFF5-359B2B265EE7}" type="slidenum">
              <a:rPr lang="en-GB" smtClean="0"/>
              <a:t>2</a:t>
            </a:fld>
            <a:endParaRPr lang="en-GB"/>
          </a:p>
        </p:txBody>
      </p:sp>
    </p:spTree>
    <p:extLst>
      <p:ext uri="{BB962C8B-B14F-4D97-AF65-F5344CB8AC3E}">
        <p14:creationId xmlns:p14="http://schemas.microsoft.com/office/powerpoint/2010/main" val="3445422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D0D0D"/>
                </a:solidFill>
                <a:effectLst/>
                <a:latin typeface="Söhne"/>
              </a:rPr>
              <a:t>Firstly is the introduction. In the face of population growth, climate change, and the need for sustainable resource use, developing stable crop varieties adaptable to diverse conditions and low-input farming is crucial. The challenge in breeding lies in the genotype by environment (G x E) interaction, which makes some individuals respond differently across environments. Our goal is to identify genotypes that consistently perform well, ensuring food security and environmental preservation.</a:t>
            </a:r>
            <a:endParaRPr lang="en-GB" dirty="0"/>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12</a:t>
            </a:fld>
            <a:endParaRPr lang="en-US" altLang="en-US"/>
          </a:p>
        </p:txBody>
      </p:sp>
    </p:spTree>
    <p:extLst>
      <p:ext uri="{BB962C8B-B14F-4D97-AF65-F5344CB8AC3E}">
        <p14:creationId xmlns:p14="http://schemas.microsoft.com/office/powerpoint/2010/main" val="1403006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b="0" i="1" u="none" strike="noStrike" baseline="0" dirty="0">
                <a:solidFill>
                  <a:srgbClr val="000000"/>
                </a:solidFill>
                <a:latin typeface="Times New Roman" panose="02020603050405020304" pitchFamily="18" charset="0"/>
              </a:rPr>
              <a:t>generally</a:t>
            </a:r>
            <a:r>
              <a:rPr lang="en-GB" sz="1800" b="0" i="1" u="none" strike="noStrike" baseline="0" dirty="0">
                <a:solidFill>
                  <a:srgbClr val="000000"/>
                </a:solidFill>
                <a:latin typeface="Times New Roman" panose="02020603050405020304" pitchFamily="18" charset="0"/>
              </a:rPr>
              <a:t>, A conceptual GXE interaction is depicted as the slope of the line when genotype performance is plotted against an environmental gradient.</a:t>
            </a:r>
          </a:p>
          <a:p>
            <a:endParaRPr lang="en-GB" sz="1800" b="0" i="1" u="none" strike="noStrike" baseline="0" dirty="0">
              <a:solidFill>
                <a:srgbClr val="000000"/>
              </a:solidFill>
              <a:latin typeface="Times New Roman" panose="02020603050405020304" pitchFamily="18" charset="0"/>
            </a:endParaRPr>
          </a:p>
          <a:p>
            <a:r>
              <a:rPr lang="en-GB" sz="1800" b="0" i="1" u="none" strike="noStrike" baseline="0" dirty="0">
                <a:solidFill>
                  <a:srgbClr val="000000"/>
                </a:solidFill>
                <a:latin typeface="Times New Roman" panose="02020603050405020304" pitchFamily="18" charset="0"/>
              </a:rPr>
              <a:t>Here are some examples of different </a:t>
            </a:r>
            <a:r>
              <a:rPr lang="en-GB" sz="1800" b="0" i="1" u="none" strike="noStrike" baseline="0" dirty="0" err="1">
                <a:solidFill>
                  <a:srgbClr val="000000"/>
                </a:solidFill>
                <a:latin typeface="Times New Roman" panose="02020603050405020304" pitchFamily="18" charset="0"/>
              </a:rPr>
              <a:t>GxE</a:t>
            </a:r>
            <a:r>
              <a:rPr lang="en-GB" sz="1800" b="0" i="1" u="none" strike="noStrike" baseline="0" dirty="0">
                <a:solidFill>
                  <a:srgbClr val="000000"/>
                </a:solidFill>
                <a:latin typeface="Times New Roman" panose="02020603050405020304" pitchFamily="18" charset="0"/>
              </a:rPr>
              <a:t> interactions.</a:t>
            </a:r>
          </a:p>
          <a:p>
            <a:endParaRPr lang="en-GB" sz="1800" b="0" i="1" u="none" strike="noStrike" baseline="0" dirty="0">
              <a:solidFill>
                <a:srgbClr val="000000"/>
              </a:solidFill>
              <a:latin typeface="Times New Roman" panose="02020603050405020304" pitchFamily="18" charset="0"/>
            </a:endParaRPr>
          </a:p>
          <a:p>
            <a:r>
              <a:rPr lang="en-GB" sz="1800" b="0" i="1" u="none" strike="noStrike" baseline="0" dirty="0">
                <a:solidFill>
                  <a:srgbClr val="000000"/>
                </a:solidFill>
                <a:latin typeface="Times New Roman" panose="02020603050405020304" pitchFamily="18" charset="0"/>
              </a:rPr>
              <a:t>Panel (A) shows that the traits for A and B stay the same, no matter the environment.</a:t>
            </a:r>
          </a:p>
          <a:p>
            <a:endParaRPr lang="en-GB" sz="1800" b="0" i="1" u="none" strike="noStrike" baseline="0" dirty="0">
              <a:solidFill>
                <a:srgbClr val="000000"/>
              </a:solidFill>
              <a:latin typeface="Times New Roman" panose="02020603050405020304" pitchFamily="18" charset="0"/>
            </a:endParaRPr>
          </a:p>
          <a:p>
            <a:r>
              <a:rPr lang="en-GB" sz="1800" b="0" i="1" u="none" strike="noStrike" baseline="0" dirty="0">
                <a:solidFill>
                  <a:srgbClr val="000000"/>
                </a:solidFill>
                <a:latin typeface="Times New Roman" panose="02020603050405020304" pitchFamily="18" charset="0"/>
              </a:rPr>
              <a:t>Panel (B) has A and B changing the same way as the environment changes. So, no special interaction here.</a:t>
            </a:r>
          </a:p>
          <a:p>
            <a:endParaRPr lang="en-GB" sz="1800" b="0" i="1" u="none" strike="noStrike" baseline="0" dirty="0">
              <a:solidFill>
                <a:srgbClr val="000000"/>
              </a:solidFill>
              <a:latin typeface="Times New Roman" panose="02020603050405020304" pitchFamily="18" charset="0"/>
            </a:endParaRPr>
          </a:p>
          <a:p>
            <a:r>
              <a:rPr lang="en-GB" sz="1800" b="0" i="1" u="none" strike="noStrike" baseline="0" dirty="0">
                <a:solidFill>
                  <a:srgbClr val="000000"/>
                </a:solidFill>
                <a:latin typeface="Times New Roman" panose="02020603050405020304" pitchFamily="18" charset="0"/>
              </a:rPr>
              <a:t>Panel (C) shows A and B both change as the environment does, but A changes a lot more when things get tougher.</a:t>
            </a:r>
          </a:p>
          <a:p>
            <a:endParaRPr lang="en-GB" sz="1800" b="0" i="1" u="none" strike="noStrike" baseline="0" dirty="0">
              <a:solidFill>
                <a:srgbClr val="000000"/>
              </a:solidFill>
              <a:latin typeface="Times New Roman" panose="02020603050405020304" pitchFamily="18" charset="0"/>
            </a:endParaRPr>
          </a:p>
          <a:p>
            <a:r>
              <a:rPr lang="en-GB" sz="1800" b="0" i="1" u="none" strike="noStrike" baseline="0" dirty="0">
                <a:solidFill>
                  <a:srgbClr val="000000"/>
                </a:solidFill>
                <a:latin typeface="Times New Roman" panose="02020603050405020304" pitchFamily="18" charset="0"/>
              </a:rPr>
              <a:t>Panel (D) is where A and B switch places in how well they do when the environment changes.</a:t>
            </a:r>
            <a:endParaRPr lang="en-GB" dirty="0"/>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13</a:t>
            </a:fld>
            <a:endParaRPr lang="en-US" altLang="en-US"/>
          </a:p>
        </p:txBody>
      </p:sp>
    </p:spTree>
    <p:extLst>
      <p:ext uri="{BB962C8B-B14F-4D97-AF65-F5344CB8AC3E}">
        <p14:creationId xmlns:p14="http://schemas.microsoft.com/office/powerpoint/2010/main" val="402117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 aim is to explore different replication strategies that result in better adapted plant varieties. And here are some possible strategies.</a:t>
            </a:r>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14</a:t>
            </a:fld>
            <a:endParaRPr lang="en-US" altLang="en-US"/>
          </a:p>
        </p:txBody>
      </p:sp>
    </p:spTree>
    <p:extLst>
      <p:ext uri="{BB962C8B-B14F-4D97-AF65-F5344CB8AC3E}">
        <p14:creationId xmlns:p14="http://schemas.microsoft.com/office/powerpoint/2010/main" val="3489810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D0D0D"/>
                </a:solidFill>
                <a:effectLst/>
                <a:latin typeface="Söhne"/>
              </a:rPr>
              <a:t>Let’s talk about how we figure out the best plant varieties for different farms. First, we collect information on how plants grow in various places—how much they produce, how they handle disease, and what their growing conditions are like.</a:t>
            </a:r>
          </a:p>
          <a:p>
            <a:pPr algn="l"/>
            <a:endParaRPr lang="en-GB" b="0" i="0" dirty="0">
              <a:solidFill>
                <a:srgbClr val="0D0D0D"/>
              </a:solidFill>
              <a:effectLst/>
              <a:latin typeface="Söhne"/>
            </a:endParaRPr>
          </a:p>
          <a:p>
            <a:pPr algn="l"/>
            <a:r>
              <a:rPr lang="en-GB" b="0" i="0" dirty="0">
                <a:solidFill>
                  <a:srgbClr val="0D0D0D"/>
                </a:solidFill>
                <a:effectLst/>
                <a:latin typeface="Söhne"/>
              </a:rPr>
              <a:t>Or we could use generated fake data for model training.</a:t>
            </a:r>
          </a:p>
          <a:p>
            <a:pPr algn="l"/>
            <a:endParaRPr lang="en-GB" b="0" i="0" dirty="0">
              <a:solidFill>
                <a:srgbClr val="0D0D0D"/>
              </a:solidFill>
              <a:effectLst/>
              <a:latin typeface="Söhne"/>
            </a:endParaRPr>
          </a:p>
          <a:p>
            <a:pPr algn="l"/>
            <a:r>
              <a:rPr lang="en-GB" b="0" i="0" dirty="0">
                <a:solidFill>
                  <a:srgbClr val="0D0D0D"/>
                </a:solidFill>
                <a:effectLst/>
                <a:latin typeface="Söhne"/>
              </a:rPr>
              <a:t>Next, we analyse this with two methods. </a:t>
            </a:r>
          </a:p>
          <a:p>
            <a:pPr algn="l"/>
            <a:endParaRPr lang="en-GB" b="0" i="0" dirty="0">
              <a:solidFill>
                <a:srgbClr val="0D0D0D"/>
              </a:solidFill>
              <a:effectLst/>
              <a:latin typeface="Söhne"/>
            </a:endParaRPr>
          </a:p>
          <a:p>
            <a:pPr algn="l"/>
            <a:r>
              <a:rPr lang="en-GB" b="0" i="0" dirty="0">
                <a:solidFill>
                  <a:srgbClr val="0D0D0D"/>
                </a:solidFill>
                <a:effectLst/>
                <a:latin typeface="Söhne"/>
              </a:rPr>
              <a:t>One is fitting linear mixed models, which help us find the fixed effects of our plant varieties and treatments from the random noise of environmental variability. This way, we can pinpoint the </a:t>
            </a:r>
            <a:r>
              <a:rPr lang="en-GB" b="0" i="0" dirty="0" err="1">
                <a:solidFill>
                  <a:srgbClr val="0D0D0D"/>
                </a:solidFill>
                <a:effectLst/>
                <a:latin typeface="Söhne"/>
              </a:rPr>
              <a:t>GxE</a:t>
            </a:r>
            <a:r>
              <a:rPr lang="en-GB" b="0" i="0" dirty="0">
                <a:solidFill>
                  <a:srgbClr val="0D0D0D"/>
                </a:solidFill>
                <a:effectLst/>
                <a:latin typeface="Söhne"/>
              </a:rPr>
              <a:t> interactions for each variety with precision.</a:t>
            </a:r>
          </a:p>
          <a:p>
            <a:pPr algn="l"/>
            <a:endParaRPr lang="en-GB" b="0" i="0" dirty="0">
              <a:solidFill>
                <a:srgbClr val="0D0D0D"/>
              </a:solidFill>
              <a:effectLst/>
              <a:latin typeface="Söhne"/>
            </a:endParaRPr>
          </a:p>
          <a:p>
            <a:pPr algn="l"/>
            <a:r>
              <a:rPr lang="en-GB" b="0" i="0" dirty="0">
                <a:solidFill>
                  <a:srgbClr val="0D0D0D"/>
                </a:solidFill>
                <a:effectLst/>
                <a:latin typeface="Söhne"/>
              </a:rPr>
              <a:t>The other is machine learning, where we employ algorithms like Decision Trees. And these models performs well in discovering the complex, non-linear relationships in our data, allowing us to predict the most resilient genotype-environment combinations. And to ensure our models are robust, we validate them through cross-validation techniques.</a:t>
            </a:r>
          </a:p>
          <a:p>
            <a:pPr algn="l"/>
            <a:endParaRPr lang="en-GB" b="0" i="0" dirty="0">
              <a:solidFill>
                <a:srgbClr val="0D0D0D"/>
              </a:solidFill>
              <a:effectLst/>
              <a:latin typeface="Söhne"/>
            </a:endParaRPr>
          </a:p>
          <a:p>
            <a:pPr algn="l"/>
            <a:r>
              <a:rPr lang="en-GB" sz="1200" dirty="0"/>
              <a:t>And We could also simulate a population with </a:t>
            </a:r>
            <a:r>
              <a:rPr lang="en-GB" sz="1200" dirty="0" err="1"/>
              <a:t>AlphaSimR</a:t>
            </a:r>
            <a:r>
              <a:rPr lang="en-GB" sz="1200" dirty="0"/>
              <a:t>, incorporating known genetic effects and breeding strategies.</a:t>
            </a:r>
            <a:endParaRPr lang="en-GB" b="0" i="0" dirty="0">
              <a:solidFill>
                <a:srgbClr val="0D0D0D"/>
              </a:solidFill>
              <a:effectLst/>
              <a:latin typeface="Söhne"/>
            </a:endParaRPr>
          </a:p>
          <a:p>
            <a:pPr algn="l"/>
            <a:endParaRPr lang="en-GB" b="0" i="0" dirty="0">
              <a:solidFill>
                <a:srgbClr val="0D0D0D"/>
              </a:solidFill>
              <a:effectLst/>
              <a:latin typeface="Söhne"/>
            </a:endParaRPr>
          </a:p>
          <a:p>
            <a:pPr algn="l"/>
            <a:r>
              <a:rPr lang="en-GB" b="0" i="0" dirty="0">
                <a:solidFill>
                  <a:srgbClr val="0D0D0D"/>
                </a:solidFill>
                <a:effectLst/>
                <a:latin typeface="Söhne"/>
              </a:rPr>
              <a:t>Together, these analytical tools guide us to identify the most adaptable plant varieties for diverse farming conditions.</a:t>
            </a:r>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15</a:t>
            </a:fld>
            <a:endParaRPr lang="en-US" altLang="en-US"/>
          </a:p>
        </p:txBody>
      </p:sp>
    </p:spTree>
    <p:extLst>
      <p:ext uri="{BB962C8B-B14F-4D97-AF65-F5344CB8AC3E}">
        <p14:creationId xmlns:p14="http://schemas.microsoft.com/office/powerpoint/2010/main" val="421926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Through long-term practice, I believe that technology itself is cheap, and what matters is how to innovate and complete things successfully (there can be many technical routes)</a:t>
            </a:r>
          </a:p>
          <a:p>
            <a:r>
              <a:rPr lang="en-GB" dirty="0"/>
              <a:t>How to find better strategies in plant breeding projects, such as using machine learning to figure out complex genetic mechanism or reduce tedious work.</a:t>
            </a:r>
          </a:p>
          <a:p>
            <a:endParaRPr lang="en-GB" dirty="0"/>
          </a:p>
          <a:p>
            <a:r>
              <a:rPr lang="en-GB" dirty="0"/>
              <a:t>Data sharing and collaboration platform: Through the Internet, researchers can easily share and obtain large amounts of biological data. Online databases and sharing platforms make it possible to share everything from genetic sequences to ecological data, which promotes collaboration among global researchers and the rapid spread of knowledge.</a:t>
            </a:r>
          </a:p>
          <a:p>
            <a:endParaRPr lang="en-GB" dirty="0"/>
          </a:p>
          <a:p>
            <a:r>
              <a:rPr lang="en-GB" dirty="0"/>
              <a:t>Cloud computing and big data analysis: Cloud services provide the necessary computing resources to process large-scale biological data, such as genomics, proteomics data, etc. Machine learning and artificial intelligence algorithms can be used to identify patterns and make predictions, which are critical to understanding complex biological systems.</a:t>
            </a:r>
          </a:p>
          <a:p>
            <a:endParaRPr lang="en-GB" dirty="0"/>
          </a:p>
          <a:p>
            <a:r>
              <a:rPr lang="en-GB" dirty="0"/>
              <a:t>Remote laboratory management: IoT technology allows researchers to remotely monitor and manage laboratory equipment. For example, they can remotely adjust temperature and humidity or monitor the progress of experiments.</a:t>
            </a:r>
          </a:p>
          <a:p>
            <a:endParaRPr lang="en-GB" dirty="0"/>
          </a:p>
          <a:p>
            <a:r>
              <a:rPr lang="en-GB" dirty="0"/>
              <a:t>Online experimental design and simulation: Internet technology enables researchers to use online tools to design experiments and conduct pre-simulations, thereby optimizing experimental conditions and improving experimental success rates.</a:t>
            </a:r>
          </a:p>
          <a:p>
            <a:endParaRPr lang="en-GB" dirty="0"/>
          </a:p>
          <a:p>
            <a:r>
              <a:rPr lang="en-GB" dirty="0"/>
              <a:t>Electronic Laboratory Notebook (ELN): Electronic experimental records replace traditional paper experimental notebooks, improving the accuracy, searchability and shareability of data records.</a:t>
            </a:r>
          </a:p>
          <a:p>
            <a:endParaRPr lang="en-GB" dirty="0"/>
          </a:p>
          <a:p>
            <a:r>
              <a:rPr lang="en-GB" dirty="0"/>
              <a:t>BUT, would it be hard to deploy them, or are they as efficient as we suppose them to be?</a:t>
            </a:r>
          </a:p>
        </p:txBody>
      </p:sp>
      <p:sp>
        <p:nvSpPr>
          <p:cNvPr id="4" name="Slide Number Placeholder 3"/>
          <p:cNvSpPr>
            <a:spLocks noGrp="1"/>
          </p:cNvSpPr>
          <p:nvPr>
            <p:ph type="sldNum" sz="quarter" idx="5"/>
          </p:nvPr>
        </p:nvSpPr>
        <p:spPr/>
        <p:txBody>
          <a:bodyPr/>
          <a:lstStyle/>
          <a:p>
            <a:fld id="{CE1BAAED-C7FB-C049-BFF5-359B2B265EE7}" type="slidenum">
              <a:rPr lang="en-GB" smtClean="0"/>
              <a:t>16</a:t>
            </a:fld>
            <a:endParaRPr lang="en-GB"/>
          </a:p>
        </p:txBody>
      </p:sp>
    </p:spTree>
    <p:extLst>
      <p:ext uri="{BB962C8B-B14F-4D97-AF65-F5344CB8AC3E}">
        <p14:creationId xmlns:p14="http://schemas.microsoft.com/office/powerpoint/2010/main" val="121684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E1BAAED-C7FB-C049-BFF5-359B2B265EE7}" type="slidenum">
              <a:rPr lang="en-GB" smtClean="0"/>
              <a:t>3</a:t>
            </a:fld>
            <a:endParaRPr lang="en-GB"/>
          </a:p>
        </p:txBody>
      </p:sp>
    </p:spTree>
    <p:extLst>
      <p:ext uri="{BB962C8B-B14F-4D97-AF65-F5344CB8AC3E}">
        <p14:creationId xmlns:p14="http://schemas.microsoft.com/office/powerpoint/2010/main" val="3362605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overview</a:t>
            </a:r>
          </a:p>
        </p:txBody>
      </p:sp>
      <p:sp>
        <p:nvSpPr>
          <p:cNvPr id="4" name="Slide Number Placeholder 3"/>
          <p:cNvSpPr>
            <a:spLocks noGrp="1"/>
          </p:cNvSpPr>
          <p:nvPr>
            <p:ph type="sldNum" sz="quarter" idx="5"/>
          </p:nvPr>
        </p:nvSpPr>
        <p:spPr/>
        <p:txBody>
          <a:bodyPr/>
          <a:lstStyle/>
          <a:p>
            <a:fld id="{CE1BAAED-C7FB-C049-BFF5-359B2B265EE7}" type="slidenum">
              <a:rPr lang="en-GB" smtClean="0"/>
              <a:t>4</a:t>
            </a:fld>
            <a:endParaRPr lang="en-GB"/>
          </a:p>
        </p:txBody>
      </p:sp>
    </p:spTree>
    <p:extLst>
      <p:ext uri="{BB962C8B-B14F-4D97-AF65-F5344CB8AC3E}">
        <p14:creationId xmlns:p14="http://schemas.microsoft.com/office/powerpoint/2010/main" val="849794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Have some interfaces.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Led the development and maintenance of the system, implemented with Java and Python.</a:t>
            </a:r>
          </a:p>
          <a:p>
            <a:endParaRPr lang="en-GB" dirty="0"/>
          </a:p>
        </p:txBody>
      </p:sp>
      <p:sp>
        <p:nvSpPr>
          <p:cNvPr id="4" name="Slide Number Placeholder 3"/>
          <p:cNvSpPr>
            <a:spLocks noGrp="1"/>
          </p:cNvSpPr>
          <p:nvPr>
            <p:ph type="sldNum" sz="quarter" idx="5"/>
          </p:nvPr>
        </p:nvSpPr>
        <p:spPr/>
        <p:txBody>
          <a:bodyPr/>
          <a:lstStyle/>
          <a:p>
            <a:fld id="{CE1BAAED-C7FB-C049-BFF5-359B2B265EE7}" type="slidenum">
              <a:rPr lang="en-GB" smtClean="0"/>
              <a:t>5</a:t>
            </a:fld>
            <a:endParaRPr lang="en-GB"/>
          </a:p>
        </p:txBody>
      </p:sp>
    </p:spTree>
    <p:extLst>
      <p:ext uri="{BB962C8B-B14F-4D97-AF65-F5344CB8AC3E}">
        <p14:creationId xmlns:p14="http://schemas.microsoft.com/office/powerpoint/2010/main" val="2695067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GB" altLang="zh-CN" dirty="0"/>
              <a:t>Show some basic info, brief, medicinal efficacy, toxicity, ADME properties</a:t>
            </a:r>
          </a:p>
          <a:p>
            <a:endParaRPr kumimoji="1" lang="en-GB" altLang="zh-CN" dirty="0"/>
          </a:p>
          <a:p>
            <a:r>
              <a:rPr kumimoji="1" lang="en-GB" altLang="zh-CN" dirty="0"/>
              <a:t>In brief, it talks about its </a:t>
            </a:r>
            <a:r>
              <a:rPr lang="en-GB" b="0" i="0" dirty="0">
                <a:solidFill>
                  <a:srgbClr val="0D0D0D"/>
                </a:solidFill>
                <a:effectLst/>
                <a:latin typeface="Söhne"/>
              </a:rPr>
              <a:t>taxonomic ranks, distribution, harvest time and dosage</a:t>
            </a:r>
          </a:p>
          <a:p>
            <a:endParaRPr kumimoji="1" lang="en-GB" altLang="zh-CN" b="0" i="0" dirty="0">
              <a:solidFill>
                <a:srgbClr val="0D0D0D"/>
              </a:solidFill>
              <a:effectLst/>
              <a:latin typeface="Söhne"/>
            </a:endParaRPr>
          </a:p>
          <a:p>
            <a:r>
              <a:rPr kumimoji="1" lang="en-GB" altLang="zh-CN" b="0" i="0" dirty="0">
                <a:solidFill>
                  <a:srgbClr val="0D0D0D"/>
                </a:solidFill>
                <a:effectLst/>
                <a:latin typeface="Söhne"/>
              </a:rPr>
              <a:t>Also some chemical properties</a:t>
            </a:r>
            <a:endParaRPr kumimoji="1" lang="en-GB" altLang="zh-CN" dirty="0"/>
          </a:p>
        </p:txBody>
      </p:sp>
      <p:sp>
        <p:nvSpPr>
          <p:cNvPr id="4" name="灯片编号占位符 3"/>
          <p:cNvSpPr>
            <a:spLocks noGrp="1"/>
          </p:cNvSpPr>
          <p:nvPr>
            <p:ph type="sldNum" sz="quarter" idx="5"/>
          </p:nvPr>
        </p:nvSpPr>
        <p:spPr/>
        <p:txBody>
          <a:bodyPr/>
          <a:lstStyle/>
          <a:p>
            <a:fld id="{05498F3D-D9BD-F645-9F18-8C19BCC296B2}" type="slidenum">
              <a:rPr kumimoji="1" lang="zh-CN" altLang="en-US" smtClean="0"/>
              <a:t>6</a:t>
            </a:fld>
            <a:endParaRPr kumimoji="1" lang="zh-CN" altLang="en-US"/>
          </a:p>
        </p:txBody>
      </p:sp>
    </p:spTree>
    <p:extLst>
      <p:ext uri="{BB962C8B-B14F-4D97-AF65-F5344CB8AC3E}">
        <p14:creationId xmlns:p14="http://schemas.microsoft.com/office/powerpoint/2010/main" val="814931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E1BAAED-C7FB-C049-BFF5-359B2B265EE7}" type="slidenum">
              <a:rPr lang="en-GB" smtClean="0"/>
              <a:t>7</a:t>
            </a:fld>
            <a:endParaRPr lang="en-GB"/>
          </a:p>
        </p:txBody>
      </p:sp>
    </p:spTree>
    <p:extLst>
      <p:ext uri="{BB962C8B-B14F-4D97-AF65-F5344CB8AC3E}">
        <p14:creationId xmlns:p14="http://schemas.microsoft.com/office/powerpoint/2010/main" val="658798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Four-channel </a:t>
            </a:r>
            <a:r>
              <a:rPr lang="en-US" altLang="zh-CN" dirty="0"/>
              <a:t>Convolutional neural network</a:t>
            </a:r>
            <a:r>
              <a:rPr lang="en-GB" dirty="0"/>
              <a:t> model</a:t>
            </a:r>
          </a:p>
          <a:p>
            <a:r>
              <a:rPr lang="en-GB" dirty="0"/>
              <a:t>Unevenly distributed dataset</a:t>
            </a:r>
          </a:p>
          <a:p>
            <a:endParaRPr lang="en-GB" dirty="0"/>
          </a:p>
        </p:txBody>
      </p:sp>
      <p:sp>
        <p:nvSpPr>
          <p:cNvPr id="4" name="Slide Number Placeholder 3"/>
          <p:cNvSpPr>
            <a:spLocks noGrp="1"/>
          </p:cNvSpPr>
          <p:nvPr>
            <p:ph type="sldNum" sz="quarter" idx="5"/>
          </p:nvPr>
        </p:nvSpPr>
        <p:spPr/>
        <p:txBody>
          <a:bodyPr/>
          <a:lstStyle/>
          <a:p>
            <a:fld id="{CE1BAAED-C7FB-C049-BFF5-359B2B265EE7}" type="slidenum">
              <a:rPr lang="en-GB" smtClean="0"/>
              <a:t>8</a:t>
            </a:fld>
            <a:endParaRPr lang="en-GB"/>
          </a:p>
        </p:txBody>
      </p:sp>
    </p:spTree>
    <p:extLst>
      <p:ext uri="{BB962C8B-B14F-4D97-AF65-F5344CB8AC3E}">
        <p14:creationId xmlns:p14="http://schemas.microsoft.com/office/powerpoint/2010/main" val="2227465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dirty="0"/>
              <a:t>Utilised Java, mainly based on </a:t>
            </a:r>
            <a:r>
              <a:rPr lang="en-US" dirty="0" err="1"/>
              <a:t>SpringBoot</a:t>
            </a:r>
            <a:r>
              <a:rPr lang="en-US" dirty="0"/>
              <a:t>, MySQL, </a:t>
            </a:r>
            <a:r>
              <a:rPr lang="en-US" dirty="0" err="1"/>
              <a:t>MyBatis</a:t>
            </a:r>
            <a:r>
              <a:rPr lang="en-US" dirty="0"/>
              <a:t>, and Redis implementation, using B2C mode, </a:t>
            </a:r>
            <a:r>
              <a:rPr lang="en-US" dirty="0" err="1"/>
              <a:t>SpringMVC</a:t>
            </a:r>
            <a:r>
              <a:rPr lang="en-US" dirty="0"/>
              <a:t> three-tier architecture, to develop front and back-end separation.</a:t>
            </a:r>
          </a:p>
          <a:p>
            <a:pPr>
              <a:lnSpc>
                <a:spcPct val="150000"/>
              </a:lnSpc>
            </a:pPr>
            <a:endParaRPr lang="en-US" dirty="0"/>
          </a:p>
          <a:p>
            <a:pPr>
              <a:lnSpc>
                <a:spcPct val="150000"/>
              </a:lnSpc>
            </a:pPr>
            <a:r>
              <a:rPr lang="en-US" dirty="0" err="1"/>
              <a:t>Realised</a:t>
            </a:r>
            <a:r>
              <a:rPr lang="en-US" dirty="0"/>
              <a:t> commodity system, preferential marketing, inventory system, order system, user system, and </a:t>
            </a:r>
            <a:r>
              <a:rPr lang="en-US" dirty="0" err="1"/>
              <a:t>seckilling</a:t>
            </a:r>
            <a:r>
              <a:rPr lang="en-US" dirty="0"/>
              <a:t> function.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Mini program’s interface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Admin system functions like order, inventory management and sales statistics</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CE1BAAED-C7FB-C049-BFF5-359B2B265EE7}" type="slidenum">
              <a:rPr lang="en-GB" smtClean="0"/>
              <a:t>9</a:t>
            </a:fld>
            <a:endParaRPr lang="en-GB"/>
          </a:p>
        </p:txBody>
      </p:sp>
    </p:spTree>
    <p:extLst>
      <p:ext uri="{BB962C8B-B14F-4D97-AF65-F5344CB8AC3E}">
        <p14:creationId xmlns:p14="http://schemas.microsoft.com/office/powerpoint/2010/main" val="2008952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my name is Shuren Xie, and here is my research title, Strategies to Improve Adaptation in Plant Breeding with Complex Genotype by Environment Interactions. And I am supervised by </a:t>
            </a:r>
            <a:r>
              <a:rPr lang="en-GB" dirty="0" err="1"/>
              <a:t>Dr.</a:t>
            </a:r>
            <a:r>
              <a:rPr lang="en-GB" dirty="0"/>
              <a:t> …</a:t>
            </a:r>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11</a:t>
            </a:fld>
            <a:endParaRPr lang="en-US" altLang="en-US"/>
          </a:p>
        </p:txBody>
      </p:sp>
    </p:spTree>
    <p:extLst>
      <p:ext uri="{BB962C8B-B14F-4D97-AF65-F5344CB8AC3E}">
        <p14:creationId xmlns:p14="http://schemas.microsoft.com/office/powerpoint/2010/main" val="36398917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 (OnCampus) Title Pag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39551" y="3429000"/>
            <a:ext cx="11125067" cy="2448272"/>
          </a:xfrm>
          <a:prstGeom prst="rect">
            <a:avLst/>
          </a:prstGeom>
        </p:spPr>
        <p:txBody>
          <a:bodyPr/>
          <a:lstStyle>
            <a:lvl1pPr marL="0" indent="0" algn="ctr">
              <a:buNone/>
              <a:defRPr sz="2800" baseline="0">
                <a:solidFill>
                  <a:schemeClr val="tx2">
                    <a:lumMod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a:p>
            <a:r>
              <a:rPr lang="en-US" dirty="0"/>
              <a:t>Click to enter author details</a:t>
            </a:r>
          </a:p>
          <a:p>
            <a:endParaRPr lang="en-US" dirty="0"/>
          </a:p>
          <a:p>
            <a:r>
              <a:rPr lang="en-GB" sz="2800" dirty="0">
                <a:solidFill>
                  <a:srgbClr val="42AAE1"/>
                </a:solidFill>
              </a:rPr>
              <a:t>@HighlanderLab</a:t>
            </a:r>
            <a:endParaRPr lang="en-GB" sz="2800" dirty="0">
              <a:solidFill>
                <a:srgbClr val="CF3286"/>
              </a:solidFill>
            </a:endParaRPr>
          </a:p>
        </p:txBody>
      </p:sp>
      <p:sp>
        <p:nvSpPr>
          <p:cNvPr id="7" name="Title 1"/>
          <p:cNvSpPr>
            <a:spLocks noGrp="1"/>
          </p:cNvSpPr>
          <p:nvPr>
            <p:ph type="ctrTitle" hasCustomPrompt="1"/>
          </p:nvPr>
        </p:nvSpPr>
        <p:spPr>
          <a:xfrm>
            <a:off x="527381" y="1700808"/>
            <a:ext cx="11137238" cy="648072"/>
          </a:xfrm>
          <a:prstGeom prst="rect">
            <a:avLst/>
          </a:prstGeom>
        </p:spPr>
        <p:txBody>
          <a:bodyPr>
            <a:noAutofit/>
          </a:bodyPr>
          <a:lstStyle>
            <a:lvl1pPr algn="ctr">
              <a:defRPr sz="4000" b="1" baseline="0">
                <a:solidFill>
                  <a:schemeClr val="tx1"/>
                </a:solidFill>
                <a:latin typeface="Arial" panose="020B0604020202020204" pitchFamily="34" charset="0"/>
                <a:ea typeface="Adobe Fan Heiti Std B" pitchFamily="34" charset="-128"/>
                <a:cs typeface="Arial" panose="020B0604020202020204" pitchFamily="34" charset="0"/>
              </a:defRPr>
            </a:lvl1pPr>
          </a:lstStyle>
          <a:p>
            <a:r>
              <a:rPr lang="en-US" dirty="0"/>
              <a:t>Click to edit presentation title</a:t>
            </a:r>
            <a:endParaRPr lang="en-GB" dirty="0"/>
          </a:p>
        </p:txBody>
      </p:sp>
      <p:pic>
        <p:nvPicPr>
          <p:cNvPr id="12" name="Picture 11" descr="A picture containing drawing&#10;&#10;Description automatically generated">
            <a:extLst>
              <a:ext uri="{FF2B5EF4-FFF2-40B4-BE49-F238E27FC236}">
                <a16:creationId xmlns:a16="http://schemas.microsoft.com/office/drawing/2014/main" id="{D410FDDA-9DBE-EA4E-A59F-8A624006C9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1" t="7038" r="26389" b="7036"/>
          <a:stretch/>
        </p:blipFill>
        <p:spPr>
          <a:xfrm>
            <a:off x="5740438" y="5831840"/>
            <a:ext cx="711124" cy="723600"/>
          </a:xfrm>
          <a:prstGeom prst="rect">
            <a:avLst/>
          </a:prstGeom>
        </p:spPr>
      </p:pic>
      <p:pic>
        <p:nvPicPr>
          <p:cNvPr id="8" name="Picture 7">
            <a:extLst>
              <a:ext uri="{FF2B5EF4-FFF2-40B4-BE49-F238E27FC236}">
                <a16:creationId xmlns:a16="http://schemas.microsoft.com/office/drawing/2014/main" id="{D620C945-2368-E146-AA6C-77B8BF5F0EA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080827" y="382745"/>
            <a:ext cx="2410109" cy="864000"/>
          </a:xfrm>
          <a:prstGeom prst="rect">
            <a:avLst/>
          </a:prstGeom>
        </p:spPr>
      </p:pic>
      <p:pic>
        <p:nvPicPr>
          <p:cNvPr id="10" name="Picture 9">
            <a:extLst>
              <a:ext uri="{FF2B5EF4-FFF2-40B4-BE49-F238E27FC236}">
                <a16:creationId xmlns:a16="http://schemas.microsoft.com/office/drawing/2014/main" id="{2EC68DEA-D705-2041-A9DC-1A93614016F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002383" y="454745"/>
            <a:ext cx="2875002" cy="720000"/>
          </a:xfrm>
          <a:prstGeom prst="rect">
            <a:avLst/>
          </a:prstGeom>
        </p:spPr>
      </p:pic>
      <p:pic>
        <p:nvPicPr>
          <p:cNvPr id="14" name="Picture 13">
            <a:extLst>
              <a:ext uri="{FF2B5EF4-FFF2-40B4-BE49-F238E27FC236}">
                <a16:creationId xmlns:a16="http://schemas.microsoft.com/office/drawing/2014/main" id="{25FEEA29-9857-D147-8016-438E0EEDB30D}"/>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546227" y="454565"/>
            <a:ext cx="3023154" cy="720361"/>
          </a:xfrm>
          <a:prstGeom prst="rect">
            <a:avLst/>
          </a:prstGeom>
        </p:spPr>
      </p:pic>
    </p:spTree>
    <p:extLst>
      <p:ext uri="{BB962C8B-B14F-4D97-AF65-F5344CB8AC3E}">
        <p14:creationId xmlns:p14="http://schemas.microsoft.com/office/powerpoint/2010/main" val="335415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2 - (OnCampus) Main Content Slid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527381" y="130162"/>
            <a:ext cx="11456072" cy="648072"/>
          </a:xfrm>
          <a:prstGeom prst="rect">
            <a:avLst/>
          </a:prstGeom>
        </p:spPr>
        <p:txBody>
          <a:bodyPr>
            <a:normAutofit/>
          </a:bodyPr>
          <a:lstStyle>
            <a:lvl1pPr algn="l">
              <a:defRPr sz="3600" b="1" baseline="0">
                <a:solidFill>
                  <a:schemeClr val="tx1"/>
                </a:solidFill>
                <a:latin typeface="Arial" panose="020B0604020202020204" pitchFamily="34" charset="0"/>
                <a:ea typeface="Adobe Fan Heiti Std B" pitchFamily="34" charset="-128"/>
                <a:cs typeface="Arial" panose="020B0604020202020204" pitchFamily="34" charset="0"/>
              </a:defRPr>
            </a:lvl1pPr>
          </a:lstStyle>
          <a:p>
            <a:r>
              <a:rPr lang="en-US" dirty="0"/>
              <a:t>Click to edit slide title</a:t>
            </a:r>
            <a:endParaRPr lang="en-GB" dirty="0"/>
          </a:p>
        </p:txBody>
      </p:sp>
      <p:sp>
        <p:nvSpPr>
          <p:cNvPr id="6" name="Content Placeholder 2"/>
          <p:cNvSpPr>
            <a:spLocks noGrp="1"/>
          </p:cNvSpPr>
          <p:nvPr>
            <p:ph sz="half" idx="10" hasCustomPrompt="1"/>
          </p:nvPr>
        </p:nvSpPr>
        <p:spPr>
          <a:xfrm>
            <a:off x="508000" y="1078029"/>
            <a:ext cx="11476156" cy="4865571"/>
          </a:xfrm>
          <a:prstGeom prst="rect">
            <a:avLst/>
          </a:prstGeom>
        </p:spPr>
        <p:txBody>
          <a:bodyPr/>
          <a:lstStyle>
            <a:lvl1pPr>
              <a:defRPr sz="3200">
                <a:solidFill>
                  <a:srgbClr val="535353"/>
                </a:solidFill>
                <a:latin typeface="Arial" panose="020B0604020202020204" pitchFamily="34" charset="0"/>
                <a:cs typeface="Arial" panose="020B0604020202020204" pitchFamily="34" charset="0"/>
              </a:defRPr>
            </a:lvl1pPr>
            <a:lvl2pPr>
              <a:defRPr sz="2800">
                <a:solidFill>
                  <a:srgbClr val="535353"/>
                </a:solidFill>
                <a:latin typeface="Arial" panose="020B0604020202020204" pitchFamily="34" charset="0"/>
                <a:cs typeface="Arial" panose="020B0604020202020204" pitchFamily="34" charset="0"/>
              </a:defRPr>
            </a:lvl2pPr>
            <a:lvl3pPr>
              <a:defRPr sz="2400">
                <a:solidFill>
                  <a:srgbClr val="535353"/>
                </a:solidFill>
                <a:latin typeface="Arial" panose="020B0604020202020204" pitchFamily="34" charset="0"/>
                <a:cs typeface="Arial" panose="020B0604020202020204" pitchFamily="34" charset="0"/>
              </a:defRPr>
            </a:lvl3pPr>
            <a:lvl4pPr>
              <a:defRPr sz="2400">
                <a:solidFill>
                  <a:srgbClr val="535353"/>
                </a:solidFill>
                <a:latin typeface="Arial" panose="020B0604020202020204" pitchFamily="34" charset="0"/>
                <a:cs typeface="Arial" panose="020B0604020202020204" pitchFamily="34" charset="0"/>
              </a:defRPr>
            </a:lvl4pPr>
            <a:lvl5pPr>
              <a:defRPr sz="2000">
                <a:solidFill>
                  <a:srgbClr val="535353"/>
                </a:solidFill>
                <a:latin typeface="Arial" panose="020B0604020202020204" pitchFamily="34" charset="0"/>
                <a:cs typeface="Arial" panose="020B0604020202020204" pitchFamily="34" charset="0"/>
              </a:defRPr>
            </a:lvl5pPr>
            <a:lvl6pPr>
              <a:defRPr sz="800"/>
            </a:lvl6pPr>
            <a:lvl7pPr>
              <a:defRPr sz="800"/>
            </a:lvl7pPr>
            <a:lvl8pPr>
              <a:defRPr sz="800"/>
            </a:lvl8pPr>
            <a:lvl9pPr>
              <a:defRPr sz="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021987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D01F283-81F8-AB4F-8430-E4103ACCF7CD}" type="datetimeFigureOut">
              <a:rPr kumimoji="1" lang="zh-CN" altLang="en-US" smtClean="0"/>
              <a:t>2024/3/20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DE9F167-D0D7-2041-B833-9F439013425F}" type="slidenum">
              <a:rPr kumimoji="1" lang="zh-CN" altLang="en-US" smtClean="0"/>
              <a:t>‹#›</a:t>
            </a:fld>
            <a:endParaRPr kumimoji="1" lang="zh-CN" altLang="en-US"/>
          </a:p>
        </p:txBody>
      </p:sp>
    </p:spTree>
    <p:extLst>
      <p:ext uri="{BB962C8B-B14F-4D97-AF65-F5344CB8AC3E}">
        <p14:creationId xmlns:p14="http://schemas.microsoft.com/office/powerpoint/2010/main" val="824463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Opening title slide whit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9C6F12F-F3CF-4006-BB82-32500C676D3F}"/>
              </a:ext>
            </a:extLst>
          </p:cNvPr>
          <p:cNvSpPr>
            <a:spLocks noGrp="1"/>
          </p:cNvSpPr>
          <p:nvPr>
            <p:ph type="body" sz="quarter" idx="10" hasCustomPrompt="1"/>
          </p:nvPr>
        </p:nvSpPr>
        <p:spPr>
          <a:xfrm>
            <a:off x="527051" y="5157193"/>
            <a:ext cx="11137568" cy="845183"/>
          </a:xfrm>
          <a:prstGeom prst="rect">
            <a:avLst/>
          </a:prstGeom>
        </p:spPr>
        <p:txBody>
          <a:bodyPr/>
          <a:lstStyle>
            <a:lvl1pPr marL="0" indent="0">
              <a:buNone/>
              <a:defRPr sz="3200">
                <a:solidFill>
                  <a:srgbClr val="002060"/>
                </a:solidFill>
              </a:defRPr>
            </a:lvl1pPr>
            <a:lvl2pPr marL="457189" indent="0">
              <a:buNone/>
              <a:defRPr sz="3200"/>
            </a:lvl2pPr>
            <a:lvl3pPr marL="914377" indent="0">
              <a:buNone/>
              <a:defRPr sz="3200"/>
            </a:lvl3pPr>
            <a:lvl4pPr marL="1371566" indent="0">
              <a:buNone/>
              <a:defRPr sz="3200"/>
            </a:lvl4pPr>
            <a:lvl5pPr marL="1828754" indent="0">
              <a:buNone/>
              <a:defRPr sz="3200"/>
            </a:lvl5pPr>
          </a:lstStyle>
          <a:p>
            <a:pPr lvl="0"/>
            <a:r>
              <a:rPr lang="en-US" dirty="0"/>
              <a:t>Click to add presenter title</a:t>
            </a:r>
            <a:endParaRPr lang="en-GB" dirty="0"/>
          </a:p>
        </p:txBody>
      </p:sp>
      <p:sp>
        <p:nvSpPr>
          <p:cNvPr id="6" name="Title 5">
            <a:extLst>
              <a:ext uri="{FF2B5EF4-FFF2-40B4-BE49-F238E27FC236}">
                <a16:creationId xmlns:a16="http://schemas.microsoft.com/office/drawing/2014/main" id="{956B180E-CA89-484A-839C-62D67F59F08F}"/>
              </a:ext>
            </a:extLst>
          </p:cNvPr>
          <p:cNvSpPr>
            <a:spLocks noGrp="1"/>
          </p:cNvSpPr>
          <p:nvPr>
            <p:ph type="title" hasCustomPrompt="1"/>
          </p:nvPr>
        </p:nvSpPr>
        <p:spPr>
          <a:xfrm>
            <a:off x="532387" y="1412777"/>
            <a:ext cx="11132232" cy="1325033"/>
          </a:xfrm>
          <a:prstGeom prst="rect">
            <a:avLst/>
          </a:prstGeom>
        </p:spPr>
        <p:txBody>
          <a:bodyPr/>
          <a:lstStyle>
            <a:lvl1pPr algn="l">
              <a:defRPr sz="4800">
                <a:solidFill>
                  <a:srgbClr val="002060"/>
                </a:solidFill>
                <a:latin typeface="+mj-lt"/>
              </a:defRPr>
            </a:lvl1pPr>
          </a:lstStyle>
          <a:p>
            <a:pPr>
              <a:defRPr/>
            </a:pPr>
            <a:r>
              <a:rPr lang="en-GB" sz="1200" dirty="0">
                <a:solidFill>
                  <a:srgbClr val="002060"/>
                </a:solidFill>
                <a:latin typeface="+mj-lt"/>
              </a:rPr>
              <a:t>Click to add presentation title</a:t>
            </a:r>
            <a:endParaRPr lang="en-US" sz="1200" dirty="0">
              <a:solidFill>
                <a:srgbClr val="002060"/>
              </a:solidFill>
              <a:latin typeface="+mj-lt"/>
            </a:endParaRPr>
          </a:p>
        </p:txBody>
      </p:sp>
    </p:spTree>
    <p:extLst>
      <p:ext uri="{BB962C8B-B14F-4D97-AF65-F5344CB8AC3E}">
        <p14:creationId xmlns:p14="http://schemas.microsoft.com/office/powerpoint/2010/main" val="3919180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tandard content whit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7051" y="1509184"/>
            <a:ext cx="10769596" cy="576064"/>
          </a:xfrm>
          <a:prstGeom prst="rect">
            <a:avLst/>
          </a:prstGeom>
        </p:spPr>
        <p:txBody>
          <a:bodyPr lIns="0" tIns="0" rIns="0" bIns="0" anchor="t" anchorCtr="0"/>
          <a:lstStyle>
            <a:lvl1pPr algn="l">
              <a:lnSpc>
                <a:spcPct val="100000"/>
              </a:lnSpc>
              <a:defRPr sz="2667" b="0" i="0" cap="none" baseline="0">
                <a:solidFill>
                  <a:srgbClr val="002060"/>
                </a:solidFill>
                <a:latin typeface="+mj-lt"/>
                <a:cs typeface="Arial"/>
              </a:defRPr>
            </a:lvl1pPr>
          </a:lstStyle>
          <a:p>
            <a:r>
              <a:rPr lang="en-US" dirty="0"/>
              <a:t>Click to edit title</a:t>
            </a:r>
          </a:p>
        </p:txBody>
      </p:sp>
      <p:sp>
        <p:nvSpPr>
          <p:cNvPr id="14" name="Content Placeholder 2"/>
          <p:cNvSpPr>
            <a:spLocks noGrp="1"/>
          </p:cNvSpPr>
          <p:nvPr>
            <p:ph idx="1"/>
          </p:nvPr>
        </p:nvSpPr>
        <p:spPr>
          <a:xfrm>
            <a:off x="527052" y="2276873"/>
            <a:ext cx="10953753" cy="3674275"/>
          </a:xfrm>
          <a:prstGeom prst="rect">
            <a:avLst/>
          </a:prstGeom>
        </p:spPr>
        <p:txBody>
          <a:bodyPr lIns="0" tIns="0" rIns="0" bIns="0"/>
          <a:lstStyle>
            <a:lvl1pPr>
              <a:defRPr sz="2400" b="0" i="0">
                <a:solidFill>
                  <a:srgbClr val="002060"/>
                </a:solidFill>
                <a:latin typeface="+mn-lt"/>
                <a:cs typeface="Arial"/>
              </a:defRPr>
            </a:lvl1pPr>
            <a:lvl2pPr>
              <a:defRPr sz="2400" b="0" i="0">
                <a:solidFill>
                  <a:srgbClr val="002060"/>
                </a:solidFill>
                <a:latin typeface="+mn-lt"/>
                <a:cs typeface="Arial"/>
              </a:defRPr>
            </a:lvl2pPr>
            <a:lvl3pPr>
              <a:defRPr sz="2400" b="0" i="0">
                <a:solidFill>
                  <a:srgbClr val="002060"/>
                </a:solidFill>
                <a:latin typeface="+mn-lt"/>
                <a:cs typeface="Arial"/>
              </a:defRPr>
            </a:lvl3pPr>
            <a:lvl4pPr>
              <a:defRPr sz="2400" b="0" i="0">
                <a:solidFill>
                  <a:srgbClr val="002060"/>
                </a:solidFill>
                <a:latin typeface="+mn-lt"/>
                <a:cs typeface="Arial"/>
              </a:defRPr>
            </a:lvl4pPr>
            <a:lvl5pPr>
              <a:defRPr sz="2400" b="0" i="0">
                <a:solidFill>
                  <a:srgbClr val="002060"/>
                </a:solidFill>
                <a:latin typeface="+mn-lt"/>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28322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32687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Lst>
  <p:txStyles>
    <p:titleStyle>
      <a:lvl1pPr algn="r" defTabSz="914400" rtl="0" eaLnBrk="1" latinLnBrk="0" hangingPunct="1">
        <a:spcBef>
          <a:spcPct val="0"/>
        </a:spcBef>
        <a:buNone/>
        <a:defRPr sz="4000" b="0" kern="1200">
          <a:solidFill>
            <a:schemeClr val="bg1"/>
          </a:solidFill>
          <a:latin typeface="Arial Narrow" panose="020B060602020203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7BFEFFF-6EA2-684A-A13F-5B8D40D32B37}"/>
              </a:ext>
            </a:extLst>
          </p:cNvPr>
          <p:cNvSpPr>
            <a:spLocks noGrp="1"/>
          </p:cNvSpPr>
          <p:nvPr>
            <p:ph type="subTitle" idx="1"/>
          </p:nvPr>
        </p:nvSpPr>
        <p:spPr/>
        <p:txBody>
          <a:bodyPr anchor="t"/>
          <a:lstStyle/>
          <a:p>
            <a:r>
              <a:rPr lang="en-GB" dirty="0"/>
              <a:t>Lab meeting </a:t>
            </a:r>
          </a:p>
          <a:p>
            <a:r>
              <a:rPr lang="en-GB" dirty="0">
                <a:latin typeface="Arial"/>
                <a:cs typeface="Arial"/>
              </a:rPr>
              <a:t>2024-03-20</a:t>
            </a:r>
            <a:endParaRPr lang="en-GB" dirty="0"/>
          </a:p>
          <a:p>
            <a:endParaRPr lang="en-GB" dirty="0"/>
          </a:p>
          <a:p>
            <a:r>
              <a:rPr lang="en-GB" dirty="0">
                <a:solidFill>
                  <a:srgbClr val="42AAE1"/>
                </a:solidFill>
              </a:rPr>
              <a:t>@HighlanderLab</a:t>
            </a:r>
            <a:endParaRPr lang="en-GB" dirty="0">
              <a:solidFill>
                <a:srgbClr val="CF3286"/>
              </a:solidFill>
            </a:endParaRPr>
          </a:p>
          <a:p>
            <a:endParaRPr lang="en-GB" dirty="0">
              <a:solidFill>
                <a:srgbClr val="CF3286"/>
              </a:solidFill>
            </a:endParaRPr>
          </a:p>
        </p:txBody>
      </p:sp>
      <p:sp>
        <p:nvSpPr>
          <p:cNvPr id="9" name="Title 8">
            <a:extLst>
              <a:ext uri="{FF2B5EF4-FFF2-40B4-BE49-F238E27FC236}">
                <a16:creationId xmlns:a16="http://schemas.microsoft.com/office/drawing/2014/main" id="{2F67D7EE-0959-E54B-90C3-20A931986AE9}"/>
              </a:ext>
            </a:extLst>
          </p:cNvPr>
          <p:cNvSpPr>
            <a:spLocks noGrp="1"/>
          </p:cNvSpPr>
          <p:nvPr>
            <p:ph type="ctrTitle"/>
          </p:nvPr>
        </p:nvSpPr>
        <p:spPr>
          <a:xfrm>
            <a:off x="527381" y="1700808"/>
            <a:ext cx="11137238" cy="1728192"/>
          </a:xfrm>
        </p:spPr>
        <p:txBody>
          <a:bodyPr anchor="t">
            <a:noAutofit/>
          </a:bodyPr>
          <a:lstStyle/>
          <a:p>
            <a:r>
              <a:rPr lang="en-GB" dirty="0"/>
              <a:t>Beyond the Code: A Unique Journey of a Bioinformatics Student</a:t>
            </a:r>
            <a:endParaRPr lang="en-US" dirty="0"/>
          </a:p>
        </p:txBody>
      </p:sp>
    </p:spTree>
    <p:extLst>
      <p:ext uri="{BB962C8B-B14F-4D97-AF65-F5344CB8AC3E}">
        <p14:creationId xmlns:p14="http://schemas.microsoft.com/office/powerpoint/2010/main" val="2358647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77EB66-22B5-0548-8310-C2E0F57E90F2}"/>
              </a:ext>
            </a:extLst>
          </p:cNvPr>
          <p:cNvSpPr>
            <a:spLocks noGrp="1"/>
          </p:cNvSpPr>
          <p:nvPr>
            <p:ph type="ctrTitle"/>
          </p:nvPr>
        </p:nvSpPr>
        <p:spPr>
          <a:xfrm>
            <a:off x="367964" y="2836444"/>
            <a:ext cx="11456072" cy="1185111"/>
          </a:xfrm>
        </p:spPr>
        <p:txBody>
          <a:bodyPr>
            <a:normAutofit/>
          </a:bodyPr>
          <a:lstStyle/>
          <a:p>
            <a:pPr algn="ctr"/>
            <a:r>
              <a:rPr lang="en-GB" sz="6000" dirty="0"/>
              <a:t>Current project</a:t>
            </a:r>
          </a:p>
        </p:txBody>
      </p:sp>
    </p:spTree>
    <p:extLst>
      <p:ext uri="{BB962C8B-B14F-4D97-AF65-F5344CB8AC3E}">
        <p14:creationId xmlns:p14="http://schemas.microsoft.com/office/powerpoint/2010/main" val="2074514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776F2F-BBDF-4956-B2B9-73FA06F3B155}"/>
              </a:ext>
            </a:extLst>
          </p:cNvPr>
          <p:cNvSpPr>
            <a:spLocks noGrp="1"/>
          </p:cNvSpPr>
          <p:nvPr>
            <p:ph type="body" sz="quarter" idx="10"/>
          </p:nvPr>
        </p:nvSpPr>
        <p:spPr>
          <a:xfrm>
            <a:off x="524548" y="3967633"/>
            <a:ext cx="11137568" cy="1325033"/>
          </a:xfrm>
        </p:spPr>
        <p:txBody>
          <a:bodyPr/>
          <a:lstStyle/>
          <a:p>
            <a:r>
              <a:rPr lang="en-US" altLang="zh-CN" dirty="0"/>
              <a:t>Supervisors</a:t>
            </a:r>
            <a:r>
              <a:rPr lang="en-GB" altLang="zh-CN" dirty="0"/>
              <a:t>:</a:t>
            </a:r>
            <a:r>
              <a:rPr lang="zh-CN" altLang="en-US" dirty="0"/>
              <a:t> </a:t>
            </a:r>
            <a:r>
              <a:rPr lang="en-US" altLang="zh-CN" dirty="0"/>
              <a:t>Dr. Daniel Tolhurst</a:t>
            </a:r>
            <a:r>
              <a:rPr lang="en-GB" altLang="zh-CN" dirty="0"/>
              <a:t>, Prof.</a:t>
            </a:r>
            <a:r>
              <a:rPr lang="zh-CN" altLang="en-US" dirty="0"/>
              <a:t> </a:t>
            </a:r>
            <a:r>
              <a:rPr lang="en-GB" altLang="zh-CN" dirty="0"/>
              <a:t>Gregor </a:t>
            </a:r>
            <a:r>
              <a:rPr lang="en-GB" altLang="zh-CN" dirty="0" err="1"/>
              <a:t>Gorjanc</a:t>
            </a:r>
            <a:endParaRPr lang="en-GB" altLang="zh-CN" dirty="0"/>
          </a:p>
          <a:p>
            <a:r>
              <a:rPr lang="en-GB" altLang="zh-CN" dirty="0"/>
              <a:t>Presented by: Shuren Xie</a:t>
            </a:r>
          </a:p>
        </p:txBody>
      </p:sp>
      <p:sp>
        <p:nvSpPr>
          <p:cNvPr id="3" name="Title 2">
            <a:extLst>
              <a:ext uri="{FF2B5EF4-FFF2-40B4-BE49-F238E27FC236}">
                <a16:creationId xmlns:a16="http://schemas.microsoft.com/office/drawing/2014/main" id="{DAC2EEAB-0057-4CE6-A3B7-D22EFD46350E}"/>
              </a:ext>
            </a:extLst>
          </p:cNvPr>
          <p:cNvSpPr>
            <a:spLocks noGrp="1"/>
          </p:cNvSpPr>
          <p:nvPr>
            <p:ph type="title"/>
          </p:nvPr>
        </p:nvSpPr>
        <p:spPr>
          <a:xfrm>
            <a:off x="529884" y="1087313"/>
            <a:ext cx="11132232" cy="1325033"/>
          </a:xfrm>
        </p:spPr>
        <p:txBody>
          <a:bodyPr>
            <a:normAutofit fontScale="90000"/>
          </a:bodyPr>
          <a:lstStyle/>
          <a:p>
            <a:r>
              <a:rPr lang="en-GB" dirty="0"/>
              <a:t>Strategies to Improve Adaptation in Plant Breeding with Complex Genotype by Environment Interactions</a:t>
            </a:r>
          </a:p>
        </p:txBody>
      </p:sp>
    </p:spTree>
    <p:extLst>
      <p:ext uri="{BB962C8B-B14F-4D97-AF65-F5344CB8AC3E}">
        <p14:creationId xmlns:p14="http://schemas.microsoft.com/office/powerpoint/2010/main" val="3068560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9D548-7DE1-4946-BB0A-B45BAD4FB27F}"/>
              </a:ext>
            </a:extLst>
          </p:cNvPr>
          <p:cNvSpPr>
            <a:spLocks noGrp="1"/>
          </p:cNvSpPr>
          <p:nvPr>
            <p:ph type="ctrTitle"/>
          </p:nvPr>
        </p:nvSpPr>
        <p:spPr>
          <a:xfrm>
            <a:off x="711202" y="909081"/>
            <a:ext cx="10769596" cy="576064"/>
          </a:xfrm>
        </p:spPr>
        <p:txBody>
          <a:bodyPr/>
          <a:lstStyle/>
          <a:p>
            <a:pPr algn="ctr"/>
            <a:r>
              <a:rPr lang="en-GB" sz="3733" dirty="0"/>
              <a:t>Background /Introduction</a:t>
            </a:r>
          </a:p>
        </p:txBody>
      </p:sp>
      <p:sp>
        <p:nvSpPr>
          <p:cNvPr id="3" name="Content Placeholder 2">
            <a:extLst>
              <a:ext uri="{FF2B5EF4-FFF2-40B4-BE49-F238E27FC236}">
                <a16:creationId xmlns:a16="http://schemas.microsoft.com/office/drawing/2014/main" id="{38431577-9E71-4DCA-8E39-712537E2E28A}"/>
              </a:ext>
            </a:extLst>
          </p:cNvPr>
          <p:cNvSpPr>
            <a:spLocks noGrp="1"/>
          </p:cNvSpPr>
          <p:nvPr>
            <p:ph idx="1"/>
          </p:nvPr>
        </p:nvSpPr>
        <p:spPr>
          <a:xfrm>
            <a:off x="627355" y="1583576"/>
            <a:ext cx="10953753" cy="4617199"/>
          </a:xfrm>
        </p:spPr>
        <p:txBody>
          <a:bodyPr/>
          <a:lstStyle/>
          <a:p>
            <a:r>
              <a:rPr lang="en-GB" sz="2133" dirty="0"/>
              <a:t>In the next decades, the agricultural systems will deal with major challenges linked to the expected </a:t>
            </a:r>
            <a:r>
              <a:rPr lang="en-GB" sz="2133" dirty="0">
                <a:solidFill>
                  <a:srgbClr val="FF0000"/>
                </a:solidFill>
              </a:rPr>
              <a:t>population growth</a:t>
            </a:r>
            <a:r>
              <a:rPr lang="en-GB" sz="2133" dirty="0"/>
              <a:t>, </a:t>
            </a:r>
            <a:r>
              <a:rPr lang="en-GB" sz="2133" dirty="0">
                <a:solidFill>
                  <a:srgbClr val="FF0000"/>
                </a:solidFill>
              </a:rPr>
              <a:t>climate changes</a:t>
            </a:r>
            <a:r>
              <a:rPr lang="en-GB" sz="2133" dirty="0"/>
              <a:t> and necessity of </a:t>
            </a:r>
            <a:r>
              <a:rPr lang="en-GB" sz="2133" dirty="0">
                <a:solidFill>
                  <a:schemeClr val="tx1"/>
                </a:solidFill>
              </a:rPr>
              <a:t>sustainable use of resources </a:t>
            </a:r>
            <a:r>
              <a:rPr lang="en-GB" sz="2133" dirty="0"/>
              <a:t>able to </a:t>
            </a:r>
            <a:r>
              <a:rPr lang="en-GB" sz="2133" dirty="0">
                <a:solidFill>
                  <a:srgbClr val="FF0000"/>
                </a:solidFill>
              </a:rPr>
              <a:t>preserve the environment</a:t>
            </a:r>
            <a:r>
              <a:rPr lang="en-GB" sz="2133" dirty="0"/>
              <a:t>. In this scenario, the development of </a:t>
            </a:r>
            <a:r>
              <a:rPr lang="en-GB" sz="2133" dirty="0">
                <a:solidFill>
                  <a:srgbClr val="FF0000"/>
                </a:solidFill>
              </a:rPr>
              <a:t>stable</a:t>
            </a:r>
            <a:r>
              <a:rPr lang="en-GB" sz="2133" dirty="0"/>
              <a:t> varieties, adapted to various pedoclimatic conditions, marginal habitats and/or low-input farming systems is an imperative target for genetic improvement programs. </a:t>
            </a:r>
          </a:p>
          <a:p>
            <a:endParaRPr lang="en-GB" sz="2133" dirty="0"/>
          </a:p>
          <a:p>
            <a:r>
              <a:rPr lang="en-GB" sz="2133" dirty="0"/>
              <a:t>Animal and plant breeding is complicated by the fact that individuals respond differently to different environments, a phenomenon known as </a:t>
            </a:r>
            <a:r>
              <a:rPr lang="en-GB" sz="2133" dirty="0">
                <a:solidFill>
                  <a:srgbClr val="FF0000"/>
                </a:solidFill>
              </a:rPr>
              <a:t>genotype by environment (G x E) </a:t>
            </a:r>
            <a:r>
              <a:rPr lang="en-GB" sz="2133" dirty="0"/>
              <a:t>interaction. The G x E analyses have been focused on identifying </a:t>
            </a:r>
            <a:r>
              <a:rPr lang="en-GB" sz="2133" dirty="0">
                <a:solidFill>
                  <a:srgbClr val="FF0000"/>
                </a:solidFill>
              </a:rPr>
              <a:t>stable</a:t>
            </a:r>
            <a:r>
              <a:rPr lang="en-GB" sz="2133" dirty="0"/>
              <a:t> genotypes for crop production.</a:t>
            </a:r>
          </a:p>
          <a:p>
            <a:pPr marL="0" indent="0">
              <a:buNone/>
            </a:pPr>
            <a:endParaRPr lang="en-GB" sz="2133" dirty="0"/>
          </a:p>
          <a:p>
            <a:r>
              <a:rPr lang="en-GB" sz="2133" dirty="0"/>
              <a:t>My masters project will focus on the </a:t>
            </a:r>
            <a:r>
              <a:rPr lang="en-GB" sz="2133" dirty="0">
                <a:solidFill>
                  <a:srgbClr val="FF0000"/>
                </a:solidFill>
              </a:rPr>
              <a:t>experimental</a:t>
            </a:r>
            <a:r>
              <a:rPr lang="en-GB" sz="2133" dirty="0"/>
              <a:t> </a:t>
            </a:r>
            <a:r>
              <a:rPr lang="en-GB" sz="2133" dirty="0">
                <a:solidFill>
                  <a:srgbClr val="FF0000"/>
                </a:solidFill>
              </a:rPr>
              <a:t>design </a:t>
            </a:r>
            <a:r>
              <a:rPr lang="en-GB" sz="2133" dirty="0">
                <a:solidFill>
                  <a:schemeClr val="tx1"/>
                </a:solidFill>
              </a:rPr>
              <a:t>of </a:t>
            </a:r>
            <a:r>
              <a:rPr lang="en-GB" sz="2133" dirty="0"/>
              <a:t>plant breeding trials in the presence of complex G x E interactions.</a:t>
            </a:r>
          </a:p>
        </p:txBody>
      </p:sp>
    </p:spTree>
    <p:extLst>
      <p:ext uri="{BB962C8B-B14F-4D97-AF65-F5344CB8AC3E}">
        <p14:creationId xmlns:p14="http://schemas.microsoft.com/office/powerpoint/2010/main" val="2113637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输出图像">
            <a:extLst>
              <a:ext uri="{FF2B5EF4-FFF2-40B4-BE49-F238E27FC236}">
                <a16:creationId xmlns:a16="http://schemas.microsoft.com/office/drawing/2014/main" id="{CE9F89E6-D2CA-EA99-A7B4-30E97EB39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849" y="1028733"/>
            <a:ext cx="9492301" cy="4800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115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9D548-7DE1-4946-BB0A-B45BAD4FB27F}"/>
              </a:ext>
            </a:extLst>
          </p:cNvPr>
          <p:cNvSpPr>
            <a:spLocks noGrp="1"/>
          </p:cNvSpPr>
          <p:nvPr>
            <p:ph type="ctrTitle"/>
          </p:nvPr>
        </p:nvSpPr>
        <p:spPr>
          <a:xfrm>
            <a:off x="711202" y="951245"/>
            <a:ext cx="10769596" cy="576064"/>
          </a:xfrm>
        </p:spPr>
        <p:txBody>
          <a:bodyPr>
            <a:normAutofit fontScale="90000"/>
          </a:bodyPr>
          <a:lstStyle/>
          <a:p>
            <a:pPr algn="ctr"/>
            <a:r>
              <a:rPr lang="en-GB" sz="3733" dirty="0"/>
              <a:t>Research question and hypothesis</a:t>
            </a:r>
            <a:br>
              <a:rPr lang="en-GB" sz="3733" dirty="0"/>
            </a:br>
            <a:endParaRPr lang="en-GB" sz="3733" dirty="0"/>
          </a:p>
        </p:txBody>
      </p:sp>
      <p:sp>
        <p:nvSpPr>
          <p:cNvPr id="3" name="Content Placeholder 2">
            <a:extLst>
              <a:ext uri="{FF2B5EF4-FFF2-40B4-BE49-F238E27FC236}">
                <a16:creationId xmlns:a16="http://schemas.microsoft.com/office/drawing/2014/main" id="{38431577-9E71-4DCA-8E39-712537E2E28A}"/>
              </a:ext>
            </a:extLst>
          </p:cNvPr>
          <p:cNvSpPr>
            <a:spLocks noGrp="1"/>
          </p:cNvSpPr>
          <p:nvPr>
            <p:ph idx="1"/>
          </p:nvPr>
        </p:nvSpPr>
        <p:spPr>
          <a:xfrm>
            <a:off x="800437" y="1718933"/>
            <a:ext cx="10953753" cy="4667580"/>
          </a:xfrm>
        </p:spPr>
        <p:txBody>
          <a:bodyPr/>
          <a:lstStyle/>
          <a:p>
            <a:r>
              <a:rPr lang="en-GB" dirty="0"/>
              <a:t>The </a:t>
            </a:r>
            <a:r>
              <a:rPr lang="en-GB" dirty="0">
                <a:solidFill>
                  <a:srgbClr val="FF0000"/>
                </a:solidFill>
              </a:rPr>
              <a:t>aim</a:t>
            </a:r>
            <a:r>
              <a:rPr lang="en-GB" dirty="0"/>
              <a:t> of this project is to explore different experimental designs that result in better adapted plant varieties for farmers.</a:t>
            </a:r>
          </a:p>
          <a:p>
            <a:endParaRPr lang="en-GB" sz="600" dirty="0"/>
          </a:p>
          <a:p>
            <a:r>
              <a:rPr lang="en-GB" dirty="0"/>
              <a:t>We will look at different replication strategies </a:t>
            </a:r>
            <a:r>
              <a:rPr lang="en-GB" dirty="0">
                <a:solidFill>
                  <a:srgbClr val="FF0000"/>
                </a:solidFill>
              </a:rPr>
              <a:t>within</a:t>
            </a:r>
            <a:r>
              <a:rPr lang="en-GB" dirty="0"/>
              <a:t> environments</a:t>
            </a:r>
          </a:p>
          <a:p>
            <a:pPr lvl="1"/>
            <a:r>
              <a:rPr lang="en-GB" sz="2300" i="1" u="sng" dirty="0"/>
              <a:t>Randomized Complete Block Design, RCBD</a:t>
            </a:r>
            <a:r>
              <a:rPr lang="en-GB" sz="2300" i="1" dirty="0"/>
              <a:t> </a:t>
            </a:r>
            <a:r>
              <a:rPr lang="en-GB" sz="2300" dirty="0"/>
              <a:t>e.g.,</a:t>
            </a:r>
            <a:r>
              <a:rPr lang="en-GB" sz="2300" i="1" dirty="0"/>
              <a:t> </a:t>
            </a:r>
            <a:r>
              <a:rPr lang="en-GB" sz="2300" dirty="0"/>
              <a:t>every genotype is grown in every environment the same number of times (typically 2-3 times).</a:t>
            </a:r>
          </a:p>
          <a:p>
            <a:pPr lvl="1"/>
            <a:r>
              <a:rPr lang="en-GB" sz="2300" i="1" u="sng" dirty="0"/>
              <a:t>Incomplete block design, IBD</a:t>
            </a:r>
            <a:r>
              <a:rPr lang="en-GB" sz="2300" dirty="0"/>
              <a:t> e.g., each genotype is grown a different number of times in each environment  (some may be grown once, others twice, etc)</a:t>
            </a:r>
            <a:endParaRPr lang="en-GB" sz="2300" i="1" dirty="0"/>
          </a:p>
          <a:p>
            <a:pPr lvl="1"/>
            <a:endParaRPr lang="en-GB" sz="600" i="1" dirty="0"/>
          </a:p>
          <a:p>
            <a:r>
              <a:rPr lang="en-GB" dirty="0"/>
              <a:t>We will also look at different replication strategies </a:t>
            </a:r>
            <a:r>
              <a:rPr lang="en-GB" dirty="0">
                <a:solidFill>
                  <a:srgbClr val="FF0000"/>
                </a:solidFill>
              </a:rPr>
              <a:t>across</a:t>
            </a:r>
            <a:r>
              <a:rPr lang="en-GB" dirty="0"/>
              <a:t> environments</a:t>
            </a:r>
          </a:p>
          <a:p>
            <a:pPr lvl="1"/>
            <a:r>
              <a:rPr lang="en-GB" sz="2300" i="1" u="sng" dirty="0"/>
              <a:t>Sparse multi-environment design</a:t>
            </a:r>
            <a:r>
              <a:rPr lang="en-GB" sz="2300" i="1" dirty="0"/>
              <a:t> </a:t>
            </a:r>
            <a:r>
              <a:rPr lang="en-GB" sz="2300" dirty="0"/>
              <a:t>e.g., each genotype is only grown in a subset of environments (this is a type of incomplete block design)</a:t>
            </a:r>
            <a:br>
              <a:rPr lang="en-GB" sz="2300" dirty="0"/>
            </a:br>
            <a:endParaRPr lang="en-GB" sz="600" dirty="0"/>
          </a:p>
          <a:p>
            <a:r>
              <a:rPr lang="en-GB" sz="2300" dirty="0"/>
              <a:t>Our aim is to optimise the number of replicates within and across environments, given finite resources</a:t>
            </a:r>
          </a:p>
        </p:txBody>
      </p:sp>
    </p:spTree>
    <p:extLst>
      <p:ext uri="{BB962C8B-B14F-4D97-AF65-F5344CB8AC3E}">
        <p14:creationId xmlns:p14="http://schemas.microsoft.com/office/powerpoint/2010/main" val="347849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9D548-7DE1-4946-BB0A-B45BAD4FB27F}"/>
              </a:ext>
            </a:extLst>
          </p:cNvPr>
          <p:cNvSpPr>
            <a:spLocks noGrp="1"/>
          </p:cNvSpPr>
          <p:nvPr>
            <p:ph type="ctrTitle"/>
          </p:nvPr>
        </p:nvSpPr>
        <p:spPr>
          <a:xfrm>
            <a:off x="711202" y="675293"/>
            <a:ext cx="10769596" cy="576064"/>
          </a:xfrm>
        </p:spPr>
        <p:txBody>
          <a:bodyPr>
            <a:normAutofit fontScale="90000"/>
          </a:bodyPr>
          <a:lstStyle/>
          <a:p>
            <a:pPr algn="ctr"/>
            <a:r>
              <a:rPr lang="en-GB" sz="3733" dirty="0"/>
              <a:t>Data &amp; Processing</a:t>
            </a:r>
            <a:br>
              <a:rPr lang="en-GB" sz="3733" dirty="0"/>
            </a:br>
            <a:endParaRPr lang="en-GB" sz="3733" dirty="0"/>
          </a:p>
        </p:txBody>
      </p:sp>
      <p:sp>
        <p:nvSpPr>
          <p:cNvPr id="3" name="Content Placeholder 2">
            <a:extLst>
              <a:ext uri="{FF2B5EF4-FFF2-40B4-BE49-F238E27FC236}">
                <a16:creationId xmlns:a16="http://schemas.microsoft.com/office/drawing/2014/main" id="{38431577-9E71-4DCA-8E39-712537E2E28A}"/>
              </a:ext>
            </a:extLst>
          </p:cNvPr>
          <p:cNvSpPr>
            <a:spLocks noGrp="1"/>
          </p:cNvSpPr>
          <p:nvPr>
            <p:ph idx="1"/>
          </p:nvPr>
        </p:nvSpPr>
        <p:spPr>
          <a:xfrm>
            <a:off x="619123" y="1237534"/>
            <a:ext cx="10953753" cy="4590987"/>
          </a:xfrm>
        </p:spPr>
        <p:txBody>
          <a:bodyPr>
            <a:normAutofit/>
          </a:bodyPr>
          <a:lstStyle/>
          <a:p>
            <a:pPr marL="0" indent="0">
              <a:buNone/>
            </a:pPr>
            <a:r>
              <a:rPr lang="en-US" altLang="zh-CN" sz="1867" b="1" u="sng" dirty="0"/>
              <a:t>D</a:t>
            </a:r>
            <a:r>
              <a:rPr lang="en-GB" sz="1867" b="1" u="sng" dirty="0" err="1"/>
              <a:t>ata</a:t>
            </a:r>
            <a:r>
              <a:rPr lang="en-GB" sz="1867" b="1" u="sng" dirty="0"/>
              <a:t> Simulation</a:t>
            </a:r>
          </a:p>
          <a:p>
            <a:pPr marL="0" indent="0">
              <a:buNone/>
            </a:pPr>
            <a:r>
              <a:rPr lang="en-GB" sz="1867" dirty="0"/>
              <a:t>Using R libraries such as </a:t>
            </a:r>
            <a:r>
              <a:rPr lang="en-GB" sz="1867" dirty="0" err="1"/>
              <a:t>FieldSimR</a:t>
            </a:r>
            <a:r>
              <a:rPr lang="en-GB" sz="1867" dirty="0"/>
              <a:t> and </a:t>
            </a:r>
            <a:r>
              <a:rPr lang="en-GB" sz="1867" dirty="0" err="1"/>
              <a:t>AlphaSimR</a:t>
            </a:r>
            <a:r>
              <a:rPr lang="en-GB" sz="1867" dirty="0"/>
              <a:t>.</a:t>
            </a:r>
          </a:p>
          <a:p>
            <a:pPr marL="0" indent="0">
              <a:buNone/>
            </a:pPr>
            <a:r>
              <a:rPr lang="en-GB" sz="1867" b="1" u="sng" dirty="0"/>
              <a:t>Data Analysis</a:t>
            </a:r>
            <a:endParaRPr lang="en-GB" sz="1867" dirty="0"/>
          </a:p>
          <a:p>
            <a:r>
              <a:rPr lang="en-GB" sz="1867" dirty="0"/>
              <a:t>Linear Mixed Models (LMM)</a:t>
            </a:r>
          </a:p>
          <a:p>
            <a:pPr marL="0" indent="0">
              <a:buNone/>
            </a:pPr>
            <a:r>
              <a:rPr lang="en-GB" sz="1867" dirty="0"/>
              <a:t>Use LMM to account for both fixed effects (e.g., genotype, treatments) and random effects (e.g., environmental variation, block effects), isolating the </a:t>
            </a:r>
            <a:r>
              <a:rPr lang="en-GB" sz="1867" dirty="0" err="1"/>
              <a:t>GxE</a:t>
            </a:r>
            <a:r>
              <a:rPr lang="en-GB" sz="1867" dirty="0"/>
              <a:t> interaction component for each variety.</a:t>
            </a:r>
          </a:p>
          <a:p>
            <a:r>
              <a:rPr lang="en-GB" sz="1867" dirty="0"/>
              <a:t>Basic Machine Learning Models</a:t>
            </a:r>
          </a:p>
          <a:p>
            <a:pPr marL="0" indent="0">
              <a:buNone/>
            </a:pPr>
            <a:r>
              <a:rPr lang="en-GB" sz="1867" dirty="0"/>
              <a:t>Apply machine learning models like Random Forests or Support Vector Machines to capture complex, non-linear </a:t>
            </a:r>
            <a:r>
              <a:rPr lang="en-GB" sz="1867" dirty="0" err="1"/>
              <a:t>GxE</a:t>
            </a:r>
            <a:r>
              <a:rPr lang="en-GB" sz="1867" dirty="0"/>
              <a:t> interactions and predict optimal genotype-environment combinations, using cross-validation for model assessment.</a:t>
            </a:r>
          </a:p>
          <a:p>
            <a:r>
              <a:rPr lang="en-GB" sz="1867" dirty="0"/>
              <a:t>Simulate breeding procedure</a:t>
            </a:r>
            <a:endParaRPr lang="en-GB" sz="1467" dirty="0"/>
          </a:p>
        </p:txBody>
      </p:sp>
    </p:spTree>
    <p:extLst>
      <p:ext uri="{BB962C8B-B14F-4D97-AF65-F5344CB8AC3E}">
        <p14:creationId xmlns:p14="http://schemas.microsoft.com/office/powerpoint/2010/main" val="2108746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77EB66-22B5-0548-8310-C2E0F57E90F2}"/>
              </a:ext>
            </a:extLst>
          </p:cNvPr>
          <p:cNvSpPr>
            <a:spLocks noGrp="1"/>
          </p:cNvSpPr>
          <p:nvPr>
            <p:ph type="ctrTitle"/>
          </p:nvPr>
        </p:nvSpPr>
        <p:spPr/>
        <p:txBody>
          <a:bodyPr>
            <a:normAutofit/>
          </a:bodyPr>
          <a:lstStyle/>
          <a:p>
            <a:r>
              <a:rPr lang="en-GB" dirty="0"/>
              <a:t>Skill or Problem sharing ~5 min</a:t>
            </a:r>
          </a:p>
        </p:txBody>
      </p:sp>
      <p:sp>
        <p:nvSpPr>
          <p:cNvPr id="2" name="Content Placeholder 1">
            <a:extLst>
              <a:ext uri="{FF2B5EF4-FFF2-40B4-BE49-F238E27FC236}">
                <a16:creationId xmlns:a16="http://schemas.microsoft.com/office/drawing/2014/main" id="{14FED110-8E0D-F04B-BBBA-8655B6E397E0}"/>
              </a:ext>
            </a:extLst>
          </p:cNvPr>
          <p:cNvSpPr>
            <a:spLocks noGrp="1"/>
          </p:cNvSpPr>
          <p:nvPr>
            <p:ph sz="half" idx="10"/>
          </p:nvPr>
        </p:nvSpPr>
        <p:spPr/>
        <p:txBody>
          <a:bodyPr/>
          <a:lstStyle/>
          <a:p>
            <a:r>
              <a:rPr lang="en-GB" dirty="0"/>
              <a:t>What’s new?</a:t>
            </a:r>
          </a:p>
          <a:p>
            <a:r>
              <a:rPr lang="en-GB" dirty="0"/>
              <a:t>How Internet Technology Can Improve Biological Workflows</a:t>
            </a:r>
          </a:p>
        </p:txBody>
      </p:sp>
    </p:spTree>
    <p:extLst>
      <p:ext uri="{BB962C8B-B14F-4D97-AF65-F5344CB8AC3E}">
        <p14:creationId xmlns:p14="http://schemas.microsoft.com/office/powerpoint/2010/main" val="3414520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C7BA6-8C7D-1D4A-B5A4-CBCCD92F6B7B}"/>
              </a:ext>
            </a:extLst>
          </p:cNvPr>
          <p:cNvSpPr>
            <a:spLocks noGrp="1"/>
          </p:cNvSpPr>
          <p:nvPr>
            <p:ph type="ctrTitle"/>
          </p:nvPr>
        </p:nvSpPr>
        <p:spPr/>
        <p:txBody>
          <a:bodyPr/>
          <a:lstStyle/>
          <a:p>
            <a:r>
              <a:rPr lang="en-US" dirty="0"/>
              <a:t>Elevator pitch</a:t>
            </a:r>
          </a:p>
        </p:txBody>
      </p:sp>
      <p:sp>
        <p:nvSpPr>
          <p:cNvPr id="3" name="Content Placeholder 2">
            <a:extLst>
              <a:ext uri="{FF2B5EF4-FFF2-40B4-BE49-F238E27FC236}">
                <a16:creationId xmlns:a16="http://schemas.microsoft.com/office/drawing/2014/main" id="{D02DF27A-5DDB-2C46-A212-F6FF1FA8FA85}"/>
              </a:ext>
            </a:extLst>
          </p:cNvPr>
          <p:cNvSpPr>
            <a:spLocks noGrp="1"/>
          </p:cNvSpPr>
          <p:nvPr>
            <p:ph sz="half" idx="10"/>
          </p:nvPr>
        </p:nvSpPr>
        <p:spPr/>
        <p:txBody>
          <a:bodyPr/>
          <a:lstStyle/>
          <a:p>
            <a:pPr marL="0" indent="0">
              <a:buNone/>
            </a:pPr>
            <a:r>
              <a:rPr lang="en-GB" dirty="0"/>
              <a:t>I'm currently pursuing a Master’s in Bioinformatics at the University of Edinburgh. My expertise spans Java, Python, and data analysis, so as I complete my Master's, I'm looking to bring my bioinformatics and software engineering knowledge to tackle new challenges.</a:t>
            </a:r>
          </a:p>
        </p:txBody>
      </p:sp>
    </p:spTree>
    <p:extLst>
      <p:ext uri="{BB962C8B-B14F-4D97-AF65-F5344CB8AC3E}">
        <p14:creationId xmlns:p14="http://schemas.microsoft.com/office/powerpoint/2010/main" val="2019100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C7BA6-8C7D-1D4A-B5A4-CBCCD92F6B7B}"/>
              </a:ext>
            </a:extLst>
          </p:cNvPr>
          <p:cNvSpPr>
            <a:spLocks noGrp="1"/>
          </p:cNvSpPr>
          <p:nvPr>
            <p:ph type="ctrTitle"/>
          </p:nvPr>
        </p:nvSpPr>
        <p:spPr/>
        <p:txBody>
          <a:bodyPr/>
          <a:lstStyle/>
          <a:p>
            <a:r>
              <a:rPr lang="en-US" altLang="zh-CN" sz="3600" dirty="0"/>
              <a:t>Trivia about me</a:t>
            </a:r>
            <a:endParaRPr lang="en-US" dirty="0"/>
          </a:p>
        </p:txBody>
      </p:sp>
      <p:sp>
        <p:nvSpPr>
          <p:cNvPr id="3" name="Content Placeholder 2">
            <a:extLst>
              <a:ext uri="{FF2B5EF4-FFF2-40B4-BE49-F238E27FC236}">
                <a16:creationId xmlns:a16="http://schemas.microsoft.com/office/drawing/2014/main" id="{D02DF27A-5DDB-2C46-A212-F6FF1FA8FA85}"/>
              </a:ext>
            </a:extLst>
          </p:cNvPr>
          <p:cNvSpPr>
            <a:spLocks noGrp="1"/>
          </p:cNvSpPr>
          <p:nvPr>
            <p:ph sz="half" idx="10"/>
          </p:nvPr>
        </p:nvSpPr>
        <p:spPr>
          <a:xfrm>
            <a:off x="507297" y="778234"/>
            <a:ext cx="11476156" cy="4865571"/>
          </a:xfrm>
        </p:spPr>
        <p:txBody>
          <a:bodyPr/>
          <a:lstStyle/>
          <a:p>
            <a:pPr marL="0" indent="0">
              <a:buNone/>
            </a:pPr>
            <a:r>
              <a:rPr lang="en-GB" sz="2800" dirty="0"/>
              <a:t>Favourite Sports: Badminton, Table Tennis, Swimming, Fishing</a:t>
            </a:r>
          </a:p>
          <a:p>
            <a:pPr marL="0" indent="0">
              <a:buNone/>
            </a:pPr>
            <a:r>
              <a:rPr lang="en-GB" sz="2800" dirty="0"/>
              <a:t>Admired Musicians: John Williams, Hans Zimmer</a:t>
            </a:r>
          </a:p>
          <a:p>
            <a:pPr marL="0" indent="0">
              <a:buNone/>
            </a:pPr>
            <a:r>
              <a:rPr lang="en-GB" sz="2800" dirty="0"/>
              <a:t>Interests: Photography, Sci-fi Movies, Classical Guitar</a:t>
            </a:r>
          </a:p>
          <a:p>
            <a:pPr marL="0" indent="0">
              <a:buNone/>
            </a:pPr>
            <a:r>
              <a:rPr lang="en-GB" sz="2800" dirty="0"/>
              <a:t>Note: Avid Participant in Culinary Arts (especially in dish preparation)</a:t>
            </a:r>
          </a:p>
        </p:txBody>
      </p:sp>
      <p:pic>
        <p:nvPicPr>
          <p:cNvPr id="5" name="Picture 4" descr="A fish swimming in a tank&#10;&#10;Description automatically generated">
            <a:extLst>
              <a:ext uri="{FF2B5EF4-FFF2-40B4-BE49-F238E27FC236}">
                <a16:creationId xmlns:a16="http://schemas.microsoft.com/office/drawing/2014/main" id="{641DB33F-2EFB-129E-A2B3-202558686B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978" y="3533898"/>
            <a:ext cx="4132808" cy="2756592"/>
          </a:xfrm>
          <a:prstGeom prst="rect">
            <a:avLst/>
          </a:prstGeom>
        </p:spPr>
      </p:pic>
      <p:pic>
        <p:nvPicPr>
          <p:cNvPr id="9" name="Picture 8" descr="A star trails in the sky&#10;&#10;Description automatically generated">
            <a:extLst>
              <a:ext uri="{FF2B5EF4-FFF2-40B4-BE49-F238E27FC236}">
                <a16:creationId xmlns:a16="http://schemas.microsoft.com/office/drawing/2014/main" id="{420035D9-D406-0981-8FA2-080C481AF0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893" y="3535285"/>
            <a:ext cx="4132808" cy="2755205"/>
          </a:xfrm>
          <a:prstGeom prst="rect">
            <a:avLst/>
          </a:prstGeom>
        </p:spPr>
      </p:pic>
      <p:pic>
        <p:nvPicPr>
          <p:cNvPr id="11" name="Picture 10" descr="A table with plates of food&#10;&#10;Description automatically generated">
            <a:extLst>
              <a:ext uri="{FF2B5EF4-FFF2-40B4-BE49-F238E27FC236}">
                <a16:creationId xmlns:a16="http://schemas.microsoft.com/office/drawing/2014/main" id="{518B2ADB-8C9D-A067-3798-5CE575B312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5064" y="2980764"/>
            <a:ext cx="2736945" cy="3648485"/>
          </a:xfrm>
          <a:prstGeom prst="rect">
            <a:avLst/>
          </a:prstGeom>
        </p:spPr>
      </p:pic>
    </p:spTree>
    <p:extLst>
      <p:ext uri="{BB962C8B-B14F-4D97-AF65-F5344CB8AC3E}">
        <p14:creationId xmlns:p14="http://schemas.microsoft.com/office/powerpoint/2010/main" val="2299347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77EB66-22B5-0548-8310-C2E0F57E90F2}"/>
              </a:ext>
            </a:extLst>
          </p:cNvPr>
          <p:cNvSpPr>
            <a:spLocks noGrp="1"/>
          </p:cNvSpPr>
          <p:nvPr>
            <p:ph type="ctrTitle"/>
          </p:nvPr>
        </p:nvSpPr>
        <p:spPr>
          <a:xfrm>
            <a:off x="367964" y="2901525"/>
            <a:ext cx="11456072" cy="1054950"/>
          </a:xfrm>
        </p:spPr>
        <p:txBody>
          <a:bodyPr>
            <a:noAutofit/>
          </a:bodyPr>
          <a:lstStyle/>
          <a:p>
            <a:pPr algn="ctr"/>
            <a:r>
              <a:rPr lang="en-US" altLang="zh-CN" sz="6000" dirty="0"/>
              <a:t>Projects I have done</a:t>
            </a:r>
            <a:endParaRPr lang="en-GB" sz="6000" dirty="0"/>
          </a:p>
        </p:txBody>
      </p:sp>
    </p:spTree>
    <p:extLst>
      <p:ext uri="{BB962C8B-B14F-4D97-AF65-F5344CB8AC3E}">
        <p14:creationId xmlns:p14="http://schemas.microsoft.com/office/powerpoint/2010/main" val="1426357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2DF27A-5DDB-2C46-A212-F6FF1FA8FA85}"/>
              </a:ext>
            </a:extLst>
          </p:cNvPr>
          <p:cNvSpPr>
            <a:spLocks noGrp="1"/>
          </p:cNvSpPr>
          <p:nvPr>
            <p:ph sz="half" idx="10"/>
          </p:nvPr>
        </p:nvSpPr>
        <p:spPr/>
        <p:txBody>
          <a:bodyPr/>
          <a:lstStyle/>
          <a:p>
            <a:pPr>
              <a:lnSpc>
                <a:spcPct val="150000"/>
              </a:lnSpc>
            </a:pPr>
            <a:r>
              <a:rPr lang="en-GB" dirty="0"/>
              <a:t>Collected and categorised information on specific Chinese medicines by the developed software.</a:t>
            </a:r>
          </a:p>
          <a:p>
            <a:pPr>
              <a:lnSpc>
                <a:spcPct val="150000"/>
              </a:lnSpc>
            </a:pPr>
            <a:r>
              <a:rPr lang="en-GB" dirty="0"/>
              <a:t>Realised the automatic analysis function, enabling the experimenter to generate a research report promptly.</a:t>
            </a:r>
          </a:p>
          <a:p>
            <a:pPr>
              <a:lnSpc>
                <a:spcPct val="150000"/>
              </a:lnSpc>
            </a:pPr>
            <a:endParaRPr lang="en-US" dirty="0"/>
          </a:p>
        </p:txBody>
      </p:sp>
      <p:sp>
        <p:nvSpPr>
          <p:cNvPr id="6" name="Title 5">
            <a:extLst>
              <a:ext uri="{FF2B5EF4-FFF2-40B4-BE49-F238E27FC236}">
                <a16:creationId xmlns:a16="http://schemas.microsoft.com/office/drawing/2014/main" id="{6477EB66-22B5-0548-8310-C2E0F57E90F2}"/>
              </a:ext>
            </a:extLst>
          </p:cNvPr>
          <p:cNvSpPr>
            <a:spLocks noGrp="1"/>
          </p:cNvSpPr>
          <p:nvPr>
            <p:ph type="ctrTitle"/>
          </p:nvPr>
        </p:nvSpPr>
        <p:spPr/>
        <p:txBody>
          <a:bodyPr/>
          <a:lstStyle/>
          <a:p>
            <a:r>
              <a:rPr lang="en-GB" dirty="0"/>
              <a:t>Chinese medicine database</a:t>
            </a:r>
          </a:p>
        </p:txBody>
      </p:sp>
    </p:spTree>
    <p:extLst>
      <p:ext uri="{BB962C8B-B14F-4D97-AF65-F5344CB8AC3E}">
        <p14:creationId xmlns:p14="http://schemas.microsoft.com/office/powerpoint/2010/main" val="3331622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DA015AC-1276-3DA0-2967-BE8D3E0103B1}"/>
              </a:ext>
            </a:extLst>
          </p:cNvPr>
          <p:cNvPicPr>
            <a:picLocks noChangeAspect="1"/>
          </p:cNvPicPr>
          <p:nvPr/>
        </p:nvPicPr>
        <p:blipFill>
          <a:blip r:embed="rId3"/>
          <a:stretch>
            <a:fillRect/>
          </a:stretch>
        </p:blipFill>
        <p:spPr>
          <a:xfrm>
            <a:off x="351965" y="-5403"/>
            <a:ext cx="5505787" cy="3375896"/>
          </a:xfrm>
          <a:prstGeom prst="rect">
            <a:avLst/>
          </a:prstGeom>
        </p:spPr>
      </p:pic>
      <p:pic>
        <p:nvPicPr>
          <p:cNvPr id="13" name="Picture 12">
            <a:extLst>
              <a:ext uri="{FF2B5EF4-FFF2-40B4-BE49-F238E27FC236}">
                <a16:creationId xmlns:a16="http://schemas.microsoft.com/office/drawing/2014/main" id="{B7F96104-5AC9-A963-D189-DB580AEA5E4A}"/>
              </a:ext>
            </a:extLst>
          </p:cNvPr>
          <p:cNvPicPr>
            <a:picLocks noChangeAspect="1"/>
          </p:cNvPicPr>
          <p:nvPr/>
        </p:nvPicPr>
        <p:blipFill>
          <a:blip r:embed="rId4"/>
          <a:stretch>
            <a:fillRect/>
          </a:stretch>
        </p:blipFill>
        <p:spPr>
          <a:xfrm>
            <a:off x="6191573" y="0"/>
            <a:ext cx="5505787" cy="3370493"/>
          </a:xfrm>
          <a:prstGeom prst="rect">
            <a:avLst/>
          </a:prstGeom>
        </p:spPr>
      </p:pic>
      <p:pic>
        <p:nvPicPr>
          <p:cNvPr id="20" name="Picture 19">
            <a:extLst>
              <a:ext uri="{FF2B5EF4-FFF2-40B4-BE49-F238E27FC236}">
                <a16:creationId xmlns:a16="http://schemas.microsoft.com/office/drawing/2014/main" id="{936FBC02-908F-7E8E-45B5-C47D12820C00}"/>
              </a:ext>
            </a:extLst>
          </p:cNvPr>
          <p:cNvPicPr>
            <a:picLocks noChangeAspect="1"/>
          </p:cNvPicPr>
          <p:nvPr/>
        </p:nvPicPr>
        <p:blipFill>
          <a:blip r:embed="rId5"/>
          <a:stretch>
            <a:fillRect/>
          </a:stretch>
        </p:blipFill>
        <p:spPr>
          <a:xfrm>
            <a:off x="2872383" y="3370493"/>
            <a:ext cx="5505787" cy="3412874"/>
          </a:xfrm>
          <a:prstGeom prst="rect">
            <a:avLst/>
          </a:prstGeom>
        </p:spPr>
      </p:pic>
    </p:spTree>
    <p:extLst>
      <p:ext uri="{BB962C8B-B14F-4D97-AF65-F5344CB8AC3E}">
        <p14:creationId xmlns:p14="http://schemas.microsoft.com/office/powerpoint/2010/main" val="4022112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6">
            <a:extLst>
              <a:ext uri="{FF2B5EF4-FFF2-40B4-BE49-F238E27FC236}">
                <a16:creationId xmlns:a16="http://schemas.microsoft.com/office/drawing/2014/main" id="{83B33982-9C7E-9E34-6B6F-62749D3AD3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7304" y="1103350"/>
            <a:ext cx="6435562" cy="5140045"/>
          </a:xfrm>
          <a:prstGeom prst="rect">
            <a:avLst/>
          </a:prstGeom>
        </p:spPr>
      </p:pic>
      <p:sp>
        <p:nvSpPr>
          <p:cNvPr id="3" name="Content Placeholder 2">
            <a:extLst>
              <a:ext uri="{FF2B5EF4-FFF2-40B4-BE49-F238E27FC236}">
                <a16:creationId xmlns:a16="http://schemas.microsoft.com/office/drawing/2014/main" id="{D02DF27A-5DDB-2C46-A212-F6FF1FA8FA85}"/>
              </a:ext>
            </a:extLst>
          </p:cNvPr>
          <p:cNvSpPr>
            <a:spLocks noGrp="1"/>
          </p:cNvSpPr>
          <p:nvPr>
            <p:ph sz="half" idx="10"/>
          </p:nvPr>
        </p:nvSpPr>
        <p:spPr/>
        <p:txBody>
          <a:bodyPr/>
          <a:lstStyle/>
          <a:p>
            <a:pPr>
              <a:lnSpc>
                <a:spcPct val="150000"/>
              </a:lnSpc>
            </a:pPr>
            <a:r>
              <a:rPr lang="en-US" dirty="0"/>
              <a:t>Gene data processing in </a:t>
            </a:r>
            <a:r>
              <a:rPr lang="en-US" dirty="0" err="1"/>
              <a:t>perl</a:t>
            </a:r>
            <a:endParaRPr lang="en-US" dirty="0"/>
          </a:p>
          <a:p>
            <a:pPr>
              <a:lnSpc>
                <a:spcPct val="150000"/>
              </a:lnSpc>
            </a:pPr>
            <a:r>
              <a:rPr lang="en-US" dirty="0"/>
              <a:t>Blast scripts</a:t>
            </a:r>
          </a:p>
          <a:p>
            <a:pPr>
              <a:lnSpc>
                <a:spcPct val="150000"/>
              </a:lnSpc>
            </a:pPr>
            <a:r>
              <a:rPr lang="en-US" dirty="0"/>
              <a:t>Virtual screening</a:t>
            </a:r>
          </a:p>
          <a:p>
            <a:pPr>
              <a:lnSpc>
                <a:spcPct val="150000"/>
              </a:lnSpc>
            </a:pPr>
            <a:endParaRPr lang="en-US" dirty="0"/>
          </a:p>
          <a:p>
            <a:pPr>
              <a:lnSpc>
                <a:spcPct val="150000"/>
              </a:lnSpc>
            </a:pPr>
            <a:endParaRPr lang="en-US" dirty="0"/>
          </a:p>
        </p:txBody>
      </p:sp>
      <p:sp>
        <p:nvSpPr>
          <p:cNvPr id="6" name="Title 5">
            <a:extLst>
              <a:ext uri="{FF2B5EF4-FFF2-40B4-BE49-F238E27FC236}">
                <a16:creationId xmlns:a16="http://schemas.microsoft.com/office/drawing/2014/main" id="{6477EB66-22B5-0548-8310-C2E0F57E90F2}"/>
              </a:ext>
            </a:extLst>
          </p:cNvPr>
          <p:cNvSpPr>
            <a:spLocks noGrp="1"/>
          </p:cNvSpPr>
          <p:nvPr>
            <p:ph type="ctrTitle"/>
          </p:nvPr>
        </p:nvSpPr>
        <p:spPr/>
        <p:txBody>
          <a:bodyPr/>
          <a:lstStyle/>
          <a:p>
            <a:r>
              <a:rPr lang="en-GB" dirty="0"/>
              <a:t>Bioinformatics pipelines</a:t>
            </a:r>
          </a:p>
        </p:txBody>
      </p:sp>
    </p:spTree>
    <p:extLst>
      <p:ext uri="{BB962C8B-B14F-4D97-AF65-F5344CB8AC3E}">
        <p14:creationId xmlns:p14="http://schemas.microsoft.com/office/powerpoint/2010/main" val="922919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2DF27A-5DDB-2C46-A212-F6FF1FA8FA85}"/>
              </a:ext>
            </a:extLst>
          </p:cNvPr>
          <p:cNvSpPr>
            <a:spLocks noGrp="1"/>
          </p:cNvSpPr>
          <p:nvPr>
            <p:ph sz="half" idx="10"/>
          </p:nvPr>
        </p:nvSpPr>
        <p:spPr>
          <a:xfrm>
            <a:off x="507297" y="861053"/>
            <a:ext cx="11476156" cy="4865571"/>
          </a:xfrm>
        </p:spPr>
        <p:txBody>
          <a:bodyPr/>
          <a:lstStyle/>
          <a:p>
            <a:pPr>
              <a:lnSpc>
                <a:spcPct val="150000"/>
              </a:lnSpc>
            </a:pPr>
            <a:r>
              <a:rPr lang="en-US" dirty="0"/>
              <a:t>Single cell classification based on human protein </a:t>
            </a:r>
            <a:r>
              <a:rPr lang="en-US" dirty="0" err="1"/>
              <a:t>altas</a:t>
            </a:r>
            <a:r>
              <a:rPr lang="en-US" dirty="0"/>
              <a:t>.</a:t>
            </a:r>
          </a:p>
          <a:p>
            <a:pPr>
              <a:lnSpc>
                <a:spcPct val="150000"/>
              </a:lnSpc>
            </a:pPr>
            <a:r>
              <a:rPr lang="en-US" dirty="0"/>
              <a:t>Models for credit default prediction.</a:t>
            </a:r>
          </a:p>
        </p:txBody>
      </p:sp>
      <p:sp>
        <p:nvSpPr>
          <p:cNvPr id="6" name="Title 5">
            <a:extLst>
              <a:ext uri="{FF2B5EF4-FFF2-40B4-BE49-F238E27FC236}">
                <a16:creationId xmlns:a16="http://schemas.microsoft.com/office/drawing/2014/main" id="{6477EB66-22B5-0548-8310-C2E0F57E90F2}"/>
              </a:ext>
            </a:extLst>
          </p:cNvPr>
          <p:cNvSpPr>
            <a:spLocks noGrp="1"/>
          </p:cNvSpPr>
          <p:nvPr>
            <p:ph type="ctrTitle"/>
          </p:nvPr>
        </p:nvSpPr>
        <p:spPr/>
        <p:txBody>
          <a:bodyPr/>
          <a:lstStyle/>
          <a:p>
            <a:r>
              <a:rPr lang="en-GB" dirty="0"/>
              <a:t>Machine learning</a:t>
            </a:r>
          </a:p>
        </p:txBody>
      </p:sp>
      <p:pic>
        <p:nvPicPr>
          <p:cNvPr id="7" name="Picture 6">
            <a:extLst>
              <a:ext uri="{FF2B5EF4-FFF2-40B4-BE49-F238E27FC236}">
                <a16:creationId xmlns:a16="http://schemas.microsoft.com/office/drawing/2014/main" id="{A95BF015-43EB-9CE8-7CE0-95580C26D94B}"/>
              </a:ext>
            </a:extLst>
          </p:cNvPr>
          <p:cNvPicPr>
            <a:picLocks noChangeAspect="1"/>
          </p:cNvPicPr>
          <p:nvPr/>
        </p:nvPicPr>
        <p:blipFill>
          <a:blip r:embed="rId3"/>
          <a:stretch>
            <a:fillRect/>
          </a:stretch>
        </p:blipFill>
        <p:spPr>
          <a:xfrm>
            <a:off x="364210" y="2686370"/>
            <a:ext cx="5498074" cy="3780297"/>
          </a:xfrm>
          <a:prstGeom prst="rect">
            <a:avLst/>
          </a:prstGeom>
        </p:spPr>
      </p:pic>
      <p:pic>
        <p:nvPicPr>
          <p:cNvPr id="13" name="Picture 12">
            <a:extLst>
              <a:ext uri="{FF2B5EF4-FFF2-40B4-BE49-F238E27FC236}">
                <a16:creationId xmlns:a16="http://schemas.microsoft.com/office/drawing/2014/main" id="{C8495047-70F8-EF35-2F25-2056F56FDB5D}"/>
              </a:ext>
            </a:extLst>
          </p:cNvPr>
          <p:cNvPicPr>
            <a:picLocks noChangeAspect="1"/>
          </p:cNvPicPr>
          <p:nvPr/>
        </p:nvPicPr>
        <p:blipFill>
          <a:blip r:embed="rId4"/>
          <a:stretch>
            <a:fillRect/>
          </a:stretch>
        </p:blipFill>
        <p:spPr>
          <a:xfrm>
            <a:off x="6253566" y="2641680"/>
            <a:ext cx="5498075" cy="3824987"/>
          </a:xfrm>
          <a:prstGeom prst="rect">
            <a:avLst/>
          </a:prstGeom>
        </p:spPr>
      </p:pic>
    </p:spTree>
    <p:extLst>
      <p:ext uri="{BB962C8B-B14F-4D97-AF65-F5344CB8AC3E}">
        <p14:creationId xmlns:p14="http://schemas.microsoft.com/office/powerpoint/2010/main" val="2512177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store&#10;&#10;Description automatically generated">
            <a:extLst>
              <a:ext uri="{FF2B5EF4-FFF2-40B4-BE49-F238E27FC236}">
                <a16:creationId xmlns:a16="http://schemas.microsoft.com/office/drawing/2014/main" id="{86589DDD-9E96-07D5-756F-B61BCD1A3031}"/>
              </a:ext>
            </a:extLst>
          </p:cNvPr>
          <p:cNvPicPr>
            <a:picLocks noChangeAspect="1"/>
          </p:cNvPicPr>
          <p:nvPr/>
        </p:nvPicPr>
        <p:blipFill rotWithShape="1">
          <a:blip r:embed="rId3">
            <a:extLst>
              <a:ext uri="{28A0092B-C50C-407E-A947-70E740481C1C}">
                <a14:useLocalDpi xmlns:a14="http://schemas.microsoft.com/office/drawing/2010/main" val="0"/>
              </a:ext>
            </a:extLst>
          </a:blip>
          <a:srcRect t="4336" b="51714"/>
          <a:stretch/>
        </p:blipFill>
        <p:spPr>
          <a:xfrm>
            <a:off x="6435567" y="3735092"/>
            <a:ext cx="4303623" cy="3122908"/>
          </a:xfrm>
          <a:prstGeom prst="rect">
            <a:avLst/>
          </a:prstGeom>
        </p:spPr>
      </p:pic>
      <p:pic>
        <p:nvPicPr>
          <p:cNvPr id="1026" name="Picture 2" descr="后台管理系统功能演示">
            <a:extLst>
              <a:ext uri="{FF2B5EF4-FFF2-40B4-BE49-F238E27FC236}">
                <a16:creationId xmlns:a16="http://schemas.microsoft.com/office/drawing/2014/main" id="{5B4846B5-5814-1545-967A-F1C4AE7A32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847" y="1317355"/>
            <a:ext cx="4510041" cy="25051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store&#10;&#10;Description automatically generated">
            <a:extLst>
              <a:ext uri="{FF2B5EF4-FFF2-40B4-BE49-F238E27FC236}">
                <a16:creationId xmlns:a16="http://schemas.microsoft.com/office/drawing/2014/main" id="{E67DE537-A823-F4DD-9EEB-A2FC49F7DEFF}"/>
              </a:ext>
            </a:extLst>
          </p:cNvPr>
          <p:cNvPicPr>
            <a:picLocks noChangeAspect="1"/>
          </p:cNvPicPr>
          <p:nvPr/>
        </p:nvPicPr>
        <p:blipFill rotWithShape="1">
          <a:blip r:embed="rId3">
            <a:extLst>
              <a:ext uri="{28A0092B-C50C-407E-A947-70E740481C1C}">
                <a14:useLocalDpi xmlns:a14="http://schemas.microsoft.com/office/drawing/2010/main" val="0"/>
              </a:ext>
            </a:extLst>
          </a:blip>
          <a:srcRect t="51866" b="4067"/>
          <a:stretch/>
        </p:blipFill>
        <p:spPr>
          <a:xfrm>
            <a:off x="1011680" y="3975315"/>
            <a:ext cx="3961864" cy="2882685"/>
          </a:xfrm>
          <a:prstGeom prst="rect">
            <a:avLst/>
          </a:prstGeom>
        </p:spPr>
      </p:pic>
      <p:pic>
        <p:nvPicPr>
          <p:cNvPr id="4" name="Picture 2" descr="file-list">
            <a:extLst>
              <a:ext uri="{FF2B5EF4-FFF2-40B4-BE49-F238E27FC236}">
                <a16:creationId xmlns:a16="http://schemas.microsoft.com/office/drawing/2014/main" id="{B2C2A1EA-BFFF-3C51-4E9B-B65F84E15E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12" b="6663"/>
          <a:stretch/>
        </p:blipFill>
        <p:spPr bwMode="auto">
          <a:xfrm>
            <a:off x="6104778" y="1317355"/>
            <a:ext cx="4965199" cy="230102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5">
            <a:extLst>
              <a:ext uri="{FF2B5EF4-FFF2-40B4-BE49-F238E27FC236}">
                <a16:creationId xmlns:a16="http://schemas.microsoft.com/office/drawing/2014/main" id="{DE268048-1A1C-613C-921B-3233F84541A0}"/>
              </a:ext>
            </a:extLst>
          </p:cNvPr>
          <p:cNvSpPr>
            <a:spLocks noGrp="1"/>
          </p:cNvSpPr>
          <p:nvPr>
            <p:ph type="ctrTitle"/>
          </p:nvPr>
        </p:nvSpPr>
        <p:spPr>
          <a:xfrm>
            <a:off x="527381" y="130162"/>
            <a:ext cx="11456072" cy="648072"/>
          </a:xfrm>
        </p:spPr>
        <p:txBody>
          <a:bodyPr>
            <a:normAutofit fontScale="90000"/>
          </a:bodyPr>
          <a:lstStyle/>
          <a:p>
            <a:r>
              <a:rPr lang="en-GB" dirty="0"/>
              <a:t>Shopping website and </a:t>
            </a:r>
            <a:r>
              <a:rPr lang="en-GB" dirty="0" err="1"/>
              <a:t>wechat</a:t>
            </a:r>
            <a:r>
              <a:rPr lang="en-GB" dirty="0"/>
              <a:t> mini program(Evolving from petri dishes to digital carts)</a:t>
            </a:r>
          </a:p>
        </p:txBody>
      </p:sp>
    </p:spTree>
    <p:extLst>
      <p:ext uri="{BB962C8B-B14F-4D97-AF65-F5344CB8AC3E}">
        <p14:creationId xmlns:p14="http://schemas.microsoft.com/office/powerpoint/2010/main" val="3507473099"/>
      </p:ext>
    </p:extLst>
  </p:cSld>
  <p:clrMapOvr>
    <a:masterClrMapping/>
  </p:clrMapOvr>
</p:sld>
</file>

<file path=ppt/theme/theme1.xml><?xml version="1.0" encoding="utf-8"?>
<a:theme xmlns:a="http://schemas.openxmlformats.org/drawingml/2006/main" name="RDSVS 4-3 Slides - UG">
  <a:themeElements>
    <a:clrScheme name="UoE Colours-2">
      <a:dk1>
        <a:srgbClr val="00325F"/>
      </a:dk1>
      <a:lt1>
        <a:srgbClr val="FFFFFF"/>
      </a:lt1>
      <a:dk2>
        <a:srgbClr val="6C6C6C"/>
      </a:dk2>
      <a:lt2>
        <a:srgbClr val="FFFFFF"/>
      </a:lt2>
      <a:accent1>
        <a:srgbClr val="0091B5"/>
      </a:accent1>
      <a:accent2>
        <a:srgbClr val="AC0040"/>
      </a:accent2>
      <a:accent3>
        <a:srgbClr val="C2D3DF"/>
      </a:accent3>
      <a:accent4>
        <a:srgbClr val="F4AA00"/>
      </a:accent4>
      <a:accent5>
        <a:srgbClr val="810262"/>
      </a:accent5>
      <a:accent6>
        <a:srgbClr val="457E81"/>
      </a:accent6>
      <a:hlink>
        <a:srgbClr val="CD5A13"/>
      </a:hlink>
      <a:folHlink>
        <a:srgbClr val="B8858D"/>
      </a:folHlink>
    </a:clrScheme>
    <a:fontScheme name="R(D)SVS Branding 2014">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DSVS 4-3 Slides - UG_v4.potx" id="{5BBF622D-4E6B-4058-A6C4-53C9FA6220E4}" vid="{E8AC82C2-5B4B-4DAF-A83C-7EB5863C4F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7B8BF0644C4E47862514133CECCC9E" ma:contentTypeVersion="12" ma:contentTypeDescription="Create a new document." ma:contentTypeScope="" ma:versionID="48e4ea503121a5fe70d5a1466f6ff46d">
  <xsd:schema xmlns:xsd="http://www.w3.org/2001/XMLSchema" xmlns:xs="http://www.w3.org/2001/XMLSchema" xmlns:p="http://schemas.microsoft.com/office/2006/metadata/properties" xmlns:ns2="82284423-04fc-42c6-b7a4-bf8ab8b6b7ca" xmlns:ns3="690fd7a5-3318-45ee-b9a6-2de44dd7e3b8" targetNamespace="http://schemas.microsoft.com/office/2006/metadata/properties" ma:root="true" ma:fieldsID="b5ea3fbb16ca16acd780bc769391638b" ns2:_="" ns3:_="">
    <xsd:import namespace="82284423-04fc-42c6-b7a4-bf8ab8b6b7ca"/>
    <xsd:import namespace="690fd7a5-3318-45ee-b9a6-2de44dd7e3b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284423-04fc-42c6-b7a4-bf8ab8b6b7c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90fd7a5-3318-45ee-b9a6-2de44dd7e3b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A83D20F-5BB4-46C8-B960-28641F585D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284423-04fc-42c6-b7a4-bf8ab8b6b7ca"/>
    <ds:schemaRef ds:uri="690fd7a5-3318-45ee-b9a6-2de44dd7e3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74B72F-189B-4581-8867-D1E818F633A8}">
  <ds:schemaRefs>
    <ds:schemaRef ds:uri="http://schemas.microsoft.com/sharepoint/v3/contenttype/forms"/>
  </ds:schemaRefs>
</ds:datastoreItem>
</file>

<file path=customXml/itemProps3.xml><?xml version="1.0" encoding="utf-8"?>
<ds:datastoreItem xmlns:ds="http://schemas.openxmlformats.org/officeDocument/2006/customXml" ds:itemID="{4516FE58-32A7-4D29-ABAC-0B1039F603A0}">
  <ds:schemaRefs>
    <ds:schemaRef ds:uri="http://schemas.microsoft.com/office/infopath/2007/PartnerControls"/>
    <ds:schemaRef ds:uri="http://www.w3.org/XML/1998/namespace"/>
    <ds:schemaRef ds:uri="http://purl.org/dc/terms/"/>
    <ds:schemaRef ds:uri="82284423-04fc-42c6-b7a4-bf8ab8b6b7ca"/>
    <ds:schemaRef ds:uri="http://schemas.openxmlformats.org/package/2006/metadata/core-properties"/>
    <ds:schemaRef ds:uri="http://schemas.microsoft.com/office/2006/documentManagement/types"/>
    <ds:schemaRef ds:uri="http://schemas.microsoft.com/office/2006/metadata/properties"/>
    <ds:schemaRef ds:uri="690fd7a5-3318-45ee-b9a6-2de44dd7e3b8"/>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RDSVS 4-3 Slides - UG_v4 (003)</Template>
  <TotalTime>1465</TotalTime>
  <Words>1514</Words>
  <Application>Microsoft Macintosh PowerPoint</Application>
  <PresentationFormat>Widescreen</PresentationFormat>
  <Paragraphs>130</Paragraphs>
  <Slides>16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Narrow</vt:lpstr>
      <vt:lpstr>Calibri</vt:lpstr>
      <vt:lpstr>Myriad Pro</vt:lpstr>
      <vt:lpstr>Söhne</vt:lpstr>
      <vt:lpstr>Times New Roman</vt:lpstr>
      <vt:lpstr>RDSVS 4-3 Slides - UG</vt:lpstr>
      <vt:lpstr>Beyond the Code: A Unique Journey of a Bioinformatics Student</vt:lpstr>
      <vt:lpstr>Elevator pitch</vt:lpstr>
      <vt:lpstr>Trivia about me</vt:lpstr>
      <vt:lpstr>Projects I have done</vt:lpstr>
      <vt:lpstr>Chinese medicine database</vt:lpstr>
      <vt:lpstr>PowerPoint Presentation</vt:lpstr>
      <vt:lpstr>Bioinformatics pipelines</vt:lpstr>
      <vt:lpstr>Machine learning</vt:lpstr>
      <vt:lpstr>Shopping website and wechat mini program(Evolving from petri dishes to digital carts)</vt:lpstr>
      <vt:lpstr>Current project</vt:lpstr>
      <vt:lpstr>Strategies to Improve Adaptation in Plant Breeding with Complex Genotype by Environment Interactions</vt:lpstr>
      <vt:lpstr>Background /Introduction</vt:lpstr>
      <vt:lpstr>PowerPoint Presentation</vt:lpstr>
      <vt:lpstr>Research question and hypothesis </vt:lpstr>
      <vt:lpstr>Data &amp; Processing </vt:lpstr>
      <vt:lpstr>Skill or Problem sharing ~5 min</vt:lpstr>
    </vt:vector>
  </TitlesOfParts>
  <Company>University of Edinburgh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WILSON Neil</dc:creator>
  <cp:lastModifiedBy>Microsoft Office User</cp:lastModifiedBy>
  <cp:revision>194</cp:revision>
  <dcterms:created xsi:type="dcterms:W3CDTF">2017-04-21T12:20:40Z</dcterms:created>
  <dcterms:modified xsi:type="dcterms:W3CDTF">2024-03-20T19:21:01Z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0x0101007B7B8BF0644C4E47862514133CECCC9E</vt:lpwstr>
  </property>
</Properties>
</file>